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391" r:id="rId6"/>
    <p:sldId id="265" r:id="rId7"/>
    <p:sldId id="354" r:id="rId8"/>
    <p:sldId id="429" r:id="rId9"/>
    <p:sldId id="430" r:id="rId10"/>
    <p:sldId id="393" r:id="rId11"/>
    <p:sldId id="431" r:id="rId12"/>
    <p:sldId id="358" r:id="rId13"/>
    <p:sldId id="394" r:id="rId14"/>
    <p:sldId id="433" r:id="rId15"/>
    <p:sldId id="432" r:id="rId16"/>
    <p:sldId id="434" r:id="rId17"/>
    <p:sldId id="406" r:id="rId18"/>
    <p:sldId id="438" r:id="rId19"/>
    <p:sldId id="407" r:id="rId20"/>
    <p:sldId id="439" r:id="rId21"/>
    <p:sldId id="396" r:id="rId22"/>
    <p:sldId id="413" r:id="rId23"/>
    <p:sldId id="412" r:id="rId24"/>
    <p:sldId id="443" r:id="rId25"/>
    <p:sldId id="449" r:id="rId26"/>
    <p:sldId id="444" r:id="rId27"/>
    <p:sldId id="445" r:id="rId28"/>
    <p:sldId id="446" r:id="rId29"/>
    <p:sldId id="447" r:id="rId30"/>
    <p:sldId id="415" r:id="rId31"/>
    <p:sldId id="414" r:id="rId32"/>
    <p:sldId id="341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TIERREZ MOTTA, JULIANA" initials="GM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00B0AD"/>
    <a:srgbClr val="FAB600"/>
    <a:srgbClr val="C6C6C6"/>
    <a:srgbClr val="3C3C3C"/>
    <a:srgbClr val="32185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85613" autoAdjust="0"/>
  </p:normalViewPr>
  <p:slideViewPr>
    <p:cSldViewPr snapToGrid="0" showGuides="1">
      <p:cViewPr varScale="1">
        <p:scale>
          <a:sx n="59" d="100"/>
          <a:sy n="59" d="100"/>
        </p:scale>
        <p:origin x="-127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29840251450051"/>
          <c:y val="8.4127468359648766E-2"/>
          <c:w val="0.85296020867761901"/>
          <c:h val="0.64954774741997967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Sheet1!$E$2</c:f>
              <c:strCache>
                <c:ptCount val="1"/>
                <c:pt idx="0">
                  <c:v>G97-2.0MW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</c:numCache>
            </c:numRef>
          </c:xVal>
          <c:yVal>
            <c:numRef>
              <c:f>Sheet1!$E$3:$E$25</c:f>
              <c:numCache>
                <c:formatCode>General</c:formatCode>
                <c:ptCount val="23"/>
                <c:pt idx="0">
                  <c:v>14</c:v>
                </c:pt>
                <c:pt idx="1">
                  <c:v>94</c:v>
                </c:pt>
                <c:pt idx="2">
                  <c:v>236</c:v>
                </c:pt>
                <c:pt idx="3">
                  <c:v>438</c:v>
                </c:pt>
                <c:pt idx="4">
                  <c:v>714</c:v>
                </c:pt>
                <c:pt idx="5">
                  <c:v>1084</c:v>
                </c:pt>
                <c:pt idx="6">
                  <c:v>1508</c:v>
                </c:pt>
                <c:pt idx="7">
                  <c:v>1836</c:v>
                </c:pt>
                <c:pt idx="8">
                  <c:v>1973</c:v>
                </c:pt>
                <c:pt idx="9">
                  <c:v>1992</c:v>
                </c:pt>
                <c:pt idx="10">
                  <c:v>1998</c:v>
                </c:pt>
                <c:pt idx="11">
                  <c:v>2000</c:v>
                </c:pt>
                <c:pt idx="12">
                  <c:v>2000</c:v>
                </c:pt>
                <c:pt idx="13">
                  <c:v>2000</c:v>
                </c:pt>
                <c:pt idx="14">
                  <c:v>2000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2000</c:v>
                </c:pt>
                <c:pt idx="20">
                  <c:v>2000</c:v>
                </c:pt>
                <c:pt idx="21">
                  <c:v>1676</c:v>
                </c:pt>
                <c:pt idx="22">
                  <c:v>1234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Sheet1!$F$2</c:f>
              <c:strCache>
                <c:ptCount val="1"/>
                <c:pt idx="0">
                  <c:v>G114-2.0MW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</c:numCache>
            </c:numRef>
          </c:xVal>
          <c:yVal>
            <c:numRef>
              <c:f>Sheet1!$F$3:$F$25</c:f>
              <c:numCache>
                <c:formatCode>General</c:formatCode>
                <c:ptCount val="23"/>
                <c:pt idx="0">
                  <c:v>32</c:v>
                </c:pt>
                <c:pt idx="1">
                  <c:v>146</c:v>
                </c:pt>
                <c:pt idx="2">
                  <c:v>342</c:v>
                </c:pt>
                <c:pt idx="3">
                  <c:v>621</c:v>
                </c:pt>
                <c:pt idx="4">
                  <c:v>1008</c:v>
                </c:pt>
                <c:pt idx="5">
                  <c:v>1487</c:v>
                </c:pt>
                <c:pt idx="6">
                  <c:v>1858</c:v>
                </c:pt>
                <c:pt idx="7">
                  <c:v>1984</c:v>
                </c:pt>
                <c:pt idx="8">
                  <c:v>1995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2000</c:v>
                </c:pt>
                <c:pt idx="13">
                  <c:v>2000</c:v>
                </c:pt>
                <c:pt idx="14">
                  <c:v>2000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1906</c:v>
                </c:pt>
                <c:pt idx="20">
                  <c:v>1681</c:v>
                </c:pt>
                <c:pt idx="21">
                  <c:v>1455</c:v>
                </c:pt>
                <c:pt idx="22">
                  <c:v>1230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Sheet1!$G$2</c:f>
              <c:strCache>
                <c:ptCount val="1"/>
                <c:pt idx="0">
                  <c:v>G114-2.1MW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</c:numCache>
            </c:numRef>
          </c:xVal>
          <c:yVal>
            <c:numRef>
              <c:f>Sheet1!$G$3:$G$25</c:f>
              <c:numCache>
                <c:formatCode>General</c:formatCode>
                <c:ptCount val="23"/>
                <c:pt idx="0">
                  <c:v>33</c:v>
                </c:pt>
                <c:pt idx="1">
                  <c:v>146</c:v>
                </c:pt>
                <c:pt idx="2">
                  <c:v>342</c:v>
                </c:pt>
                <c:pt idx="3">
                  <c:v>621</c:v>
                </c:pt>
                <c:pt idx="4">
                  <c:v>1008</c:v>
                </c:pt>
                <c:pt idx="5">
                  <c:v>1501</c:v>
                </c:pt>
                <c:pt idx="6">
                  <c:v>1909</c:v>
                </c:pt>
                <c:pt idx="7">
                  <c:v>2076</c:v>
                </c:pt>
                <c:pt idx="8">
                  <c:v>2093</c:v>
                </c:pt>
                <c:pt idx="9">
                  <c:v>2099</c:v>
                </c:pt>
                <c:pt idx="10">
                  <c:v>2100</c:v>
                </c:pt>
                <c:pt idx="11">
                  <c:v>2100</c:v>
                </c:pt>
                <c:pt idx="12">
                  <c:v>2100</c:v>
                </c:pt>
                <c:pt idx="13">
                  <c:v>2100</c:v>
                </c:pt>
                <c:pt idx="14">
                  <c:v>2100</c:v>
                </c:pt>
                <c:pt idx="15">
                  <c:v>2100</c:v>
                </c:pt>
                <c:pt idx="16">
                  <c:v>2100</c:v>
                </c:pt>
                <c:pt idx="17">
                  <c:v>2100</c:v>
                </c:pt>
                <c:pt idx="18">
                  <c:v>2100</c:v>
                </c:pt>
                <c:pt idx="19">
                  <c:v>1906</c:v>
                </c:pt>
                <c:pt idx="20">
                  <c:v>1681</c:v>
                </c:pt>
                <c:pt idx="21">
                  <c:v>1455</c:v>
                </c:pt>
                <c:pt idx="22">
                  <c:v>1230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41760"/>
        <c:axId val="22743680"/>
      </c:scatterChart>
      <c:valAx>
        <c:axId val="22741760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pt-BR" sz="1050"/>
                  <a:t>Average</a:t>
                </a:r>
                <a:r>
                  <a:rPr lang="pt-BR" sz="1050" baseline="0"/>
                  <a:t> wind speed (m/s)</a:t>
                </a:r>
                <a:endParaRPr lang="pt-BR" sz="105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crossAx val="22743680"/>
        <c:crosses val="autoZero"/>
        <c:crossBetween val="midCat"/>
        <c:majorUnit val="1"/>
      </c:valAx>
      <c:valAx>
        <c:axId val="22743680"/>
        <c:scaling>
          <c:orientation val="minMax"/>
          <c:max val="2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pt-BR" sz="1050"/>
                  <a:t>Power (kW)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crossAx val="22741760"/>
        <c:crosses val="autoZero"/>
        <c:crossBetween val="midCat"/>
        <c:majorUnit val="300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29840251450051"/>
          <c:y val="8.4127468359648766E-2"/>
          <c:w val="0.85296020867761901"/>
          <c:h val="0.64954774741997967"/>
        </c:manualLayout>
      </c:layout>
      <c:scatterChart>
        <c:scatterStyle val="smoothMarker"/>
        <c:varyColors val="0"/>
        <c:ser>
          <c:idx val="3"/>
          <c:order val="0"/>
          <c:tx>
            <c:strRef>
              <c:f>Sheet1!$F$2</c:f>
              <c:strCache>
                <c:ptCount val="1"/>
                <c:pt idx="0">
                  <c:v>G114-2.0MW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</c:numCache>
            </c:numRef>
          </c:xVal>
          <c:yVal>
            <c:numRef>
              <c:f>Sheet1!$F$3:$F$25</c:f>
              <c:numCache>
                <c:formatCode>General</c:formatCode>
                <c:ptCount val="23"/>
                <c:pt idx="0">
                  <c:v>32</c:v>
                </c:pt>
                <c:pt idx="1">
                  <c:v>146</c:v>
                </c:pt>
                <c:pt idx="2">
                  <c:v>342</c:v>
                </c:pt>
                <c:pt idx="3">
                  <c:v>621</c:v>
                </c:pt>
                <c:pt idx="4">
                  <c:v>1008</c:v>
                </c:pt>
                <c:pt idx="5">
                  <c:v>1487</c:v>
                </c:pt>
                <c:pt idx="6">
                  <c:v>1858</c:v>
                </c:pt>
                <c:pt idx="7">
                  <c:v>1984</c:v>
                </c:pt>
                <c:pt idx="8">
                  <c:v>1995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2000</c:v>
                </c:pt>
                <c:pt idx="13">
                  <c:v>2000</c:v>
                </c:pt>
                <c:pt idx="14">
                  <c:v>2000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1906</c:v>
                </c:pt>
                <c:pt idx="20">
                  <c:v>1681</c:v>
                </c:pt>
                <c:pt idx="21">
                  <c:v>1455</c:v>
                </c:pt>
                <c:pt idx="22">
                  <c:v>1230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Sheet1!$H$2</c:f>
              <c:strCache>
                <c:ptCount val="1"/>
                <c:pt idx="0">
                  <c:v>G114-2.5MW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</c:numCache>
            </c:numRef>
          </c:xVal>
          <c:yVal>
            <c:numRef>
              <c:f>Sheet1!$H$3:$H$25</c:f>
              <c:numCache>
                <c:formatCode>General</c:formatCode>
                <c:ptCount val="23"/>
                <c:pt idx="0">
                  <c:v>36</c:v>
                </c:pt>
                <c:pt idx="1">
                  <c:v>137</c:v>
                </c:pt>
                <c:pt idx="2">
                  <c:v>326</c:v>
                </c:pt>
                <c:pt idx="3">
                  <c:v>608</c:v>
                </c:pt>
                <c:pt idx="4">
                  <c:v>1000</c:v>
                </c:pt>
                <c:pt idx="5">
                  <c:v>1503</c:v>
                </c:pt>
                <c:pt idx="6">
                  <c:v>2015</c:v>
                </c:pt>
                <c:pt idx="7">
                  <c:v>2340</c:v>
                </c:pt>
                <c:pt idx="8">
                  <c:v>2462</c:v>
                </c:pt>
                <c:pt idx="9">
                  <c:v>2492</c:v>
                </c:pt>
                <c:pt idx="10">
                  <c:v>2499</c:v>
                </c:pt>
                <c:pt idx="11">
                  <c:v>2500</c:v>
                </c:pt>
                <c:pt idx="12">
                  <c:v>2500</c:v>
                </c:pt>
                <c:pt idx="13">
                  <c:v>2500</c:v>
                </c:pt>
                <c:pt idx="14">
                  <c:v>2500</c:v>
                </c:pt>
                <c:pt idx="15">
                  <c:v>2500</c:v>
                </c:pt>
                <c:pt idx="16">
                  <c:v>2500</c:v>
                </c:pt>
                <c:pt idx="17">
                  <c:v>2500</c:v>
                </c:pt>
                <c:pt idx="18">
                  <c:v>2500</c:v>
                </c:pt>
                <c:pt idx="19">
                  <c:v>2300</c:v>
                </c:pt>
                <c:pt idx="20">
                  <c:v>2100</c:v>
                </c:pt>
                <c:pt idx="21">
                  <c:v>1900</c:v>
                </c:pt>
                <c:pt idx="22">
                  <c:v>1700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Sheet1!$I$2</c:f>
              <c:strCache>
                <c:ptCount val="1"/>
                <c:pt idx="0">
                  <c:v>G114-2.625MW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</c:numCache>
            </c:numRef>
          </c:xVal>
          <c:yVal>
            <c:numRef>
              <c:f>Sheet1!$I$3:$I$25</c:f>
              <c:numCache>
                <c:formatCode>General</c:formatCode>
                <c:ptCount val="23"/>
                <c:pt idx="0">
                  <c:v>36</c:v>
                </c:pt>
                <c:pt idx="1">
                  <c:v>137</c:v>
                </c:pt>
                <c:pt idx="2">
                  <c:v>326</c:v>
                </c:pt>
                <c:pt idx="3">
                  <c:v>607</c:v>
                </c:pt>
                <c:pt idx="4">
                  <c:v>1000</c:v>
                </c:pt>
                <c:pt idx="5">
                  <c:v>1504</c:v>
                </c:pt>
                <c:pt idx="6">
                  <c:v>2038</c:v>
                </c:pt>
                <c:pt idx="7">
                  <c:v>2412</c:v>
                </c:pt>
                <c:pt idx="8">
                  <c:v>2569</c:v>
                </c:pt>
                <c:pt idx="9">
                  <c:v>2613</c:v>
                </c:pt>
                <c:pt idx="10">
                  <c:v>2623</c:v>
                </c:pt>
                <c:pt idx="11">
                  <c:v>2625</c:v>
                </c:pt>
                <c:pt idx="12">
                  <c:v>2625</c:v>
                </c:pt>
                <c:pt idx="13">
                  <c:v>2625</c:v>
                </c:pt>
                <c:pt idx="14">
                  <c:v>2625</c:v>
                </c:pt>
                <c:pt idx="15">
                  <c:v>2625</c:v>
                </c:pt>
                <c:pt idx="16">
                  <c:v>2625</c:v>
                </c:pt>
                <c:pt idx="17">
                  <c:v>2625</c:v>
                </c:pt>
                <c:pt idx="18">
                  <c:v>2625</c:v>
                </c:pt>
                <c:pt idx="19">
                  <c:v>2394</c:v>
                </c:pt>
                <c:pt idx="20">
                  <c:v>2163</c:v>
                </c:pt>
                <c:pt idx="21">
                  <c:v>1931</c:v>
                </c:pt>
                <c:pt idx="22">
                  <c:v>1700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08352"/>
        <c:axId val="22310272"/>
      </c:scatterChart>
      <c:valAx>
        <c:axId val="2230835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pt-BR" sz="1050"/>
                  <a:t>Average</a:t>
                </a:r>
                <a:r>
                  <a:rPr lang="pt-BR" sz="1050" baseline="0"/>
                  <a:t> wind speed (m/s)</a:t>
                </a:r>
                <a:endParaRPr lang="pt-BR" sz="105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crossAx val="22310272"/>
        <c:crosses val="autoZero"/>
        <c:crossBetween val="midCat"/>
        <c:majorUnit val="1"/>
      </c:valAx>
      <c:valAx>
        <c:axId val="22310272"/>
        <c:scaling>
          <c:orientation val="minMax"/>
          <c:max val="27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pt-BR" sz="1050"/>
                  <a:t>Power (kW)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crossAx val="22308352"/>
        <c:crosses val="autoZero"/>
        <c:crossBetween val="midCat"/>
        <c:majorUnit val="300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ln>
      <a:solidFill>
        <a:sysClr val="windowText" lastClr="000000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8A086C-B616-4B0D-A7AA-E48C1FEB8AA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59776B-B2D8-46C8-9A32-59F673B4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89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098D44-6B5F-46F2-9D01-C2425732654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E7CB4E-B5C6-4A1E-9330-2A5FF13B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0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7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3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35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8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0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9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16" name="Shape 6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3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9CE7CB4E-B5C6-4A1E-9330-2A5FF13B81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12193526" cy="5872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902299"/>
            <a:ext cx="8367712" cy="1596981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9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ltGray">
          <a:xfrm>
            <a:off x="0" y="1443038"/>
            <a:ext cx="12192000" cy="44291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09104"/>
            <a:ext cx="5404650" cy="3348508"/>
          </a:xfrm>
        </p:spPr>
        <p:txBody>
          <a:bodyPr rIns="18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151058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Over Fu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443038"/>
            <a:ext cx="5404650" cy="3914574"/>
          </a:xfrm>
        </p:spPr>
        <p:txBody>
          <a:bodyPr/>
          <a:lstStyle>
            <a:lvl1pPr>
              <a:lnSpc>
                <a:spcPct val="110000"/>
              </a:lnSpc>
              <a:defRPr sz="3000" spc="-50" baseline="0">
                <a:solidFill>
                  <a:schemeClr val="tx1"/>
                </a:solidFill>
              </a:defRPr>
            </a:lvl1pPr>
            <a:lvl2pPr marL="257175" indent="-257175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defRPr sz="3000">
                <a:solidFill>
                  <a:schemeClr val="tx1"/>
                </a:solidFill>
              </a:defRPr>
            </a:lvl2pPr>
            <a:lvl3pPr marL="541338" indent="-271463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defRPr sz="3000">
                <a:solidFill>
                  <a:schemeClr val="tx1"/>
                </a:solidFill>
              </a:defRPr>
            </a:lvl3pPr>
            <a:lvl4pPr marL="798513" indent="-257175">
              <a:lnSpc>
                <a:spcPct val="110000"/>
              </a:lnSpc>
              <a:defRPr sz="2400">
                <a:solidFill>
                  <a:schemeClr val="tx1"/>
                </a:solidFill>
              </a:defRPr>
            </a:lvl4pPr>
            <a:lvl5pPr marL="1055688" indent="-244475">
              <a:lnSpc>
                <a:spcPct val="110000"/>
              </a:lnSpc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© Legal Name</a:t>
            </a:r>
          </a:p>
        </p:txBody>
      </p:sp>
    </p:spTree>
    <p:extLst>
      <p:ext uri="{BB962C8B-B14F-4D97-AF65-F5344CB8AC3E}">
        <p14:creationId xmlns:p14="http://schemas.microsoft.com/office/powerpoint/2010/main" val="104305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223494"/>
            <a:ext cx="9180000" cy="464754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48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23004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223494"/>
            <a:ext cx="9180000" cy="464754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© Legal Name</a:t>
            </a:r>
          </a:p>
        </p:txBody>
      </p:sp>
    </p:spTree>
    <p:extLst>
      <p:ext uri="{BB962C8B-B14F-4D97-AF65-F5344CB8AC3E}">
        <p14:creationId xmlns:p14="http://schemas.microsoft.com/office/powerpoint/2010/main" val="12175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83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 bwMode="ltGray">
          <a:xfrm>
            <a:off x="0" y="0"/>
            <a:ext cx="12192000" cy="37226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897938" y="785813"/>
            <a:ext cx="2747962" cy="26431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 smtClean="0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46813" y="1419225"/>
            <a:ext cx="5404650" cy="4452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28506" y="6356350"/>
            <a:ext cx="494952" cy="365125"/>
          </a:xfrm>
          <a:prstGeom prst="rect">
            <a:avLst/>
          </a:prstGeom>
        </p:spPr>
        <p:txBody>
          <a:bodyPr/>
          <a:lstStyle/>
          <a:p>
            <a:fld id="{47DC2481-1826-4CEF-B3F7-9E56A2031F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36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 smtClean="0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46813" y="1419225"/>
            <a:ext cx="5404650" cy="4452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28506" y="6356350"/>
            <a:ext cx="494952" cy="365125"/>
          </a:xfrm>
          <a:prstGeom prst="rect">
            <a:avLst/>
          </a:prstGeom>
        </p:spPr>
        <p:txBody>
          <a:bodyPr/>
          <a:lstStyle/>
          <a:p>
            <a:fld id="{47DC2481-1826-4CEF-B3F7-9E56A2031F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6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 smtClean="0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46813" y="1419225"/>
            <a:ext cx="5404650" cy="4452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28506" y="6356350"/>
            <a:ext cx="494952" cy="365125"/>
          </a:xfrm>
          <a:prstGeom prst="rect">
            <a:avLst/>
          </a:prstGeom>
        </p:spPr>
        <p:txBody>
          <a:bodyPr/>
          <a:lstStyle/>
          <a:p>
            <a:fld id="{47DC2481-1826-4CEF-B3F7-9E56A2031F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27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 smtClean="0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46813" y="1419225"/>
            <a:ext cx="5404650" cy="4452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28506" y="6356350"/>
            <a:ext cx="494952" cy="365125"/>
          </a:xfrm>
          <a:prstGeom prst="rect">
            <a:avLst/>
          </a:prstGeom>
        </p:spPr>
        <p:txBody>
          <a:bodyPr/>
          <a:lstStyle/>
          <a:p>
            <a:fld id="{47DC2481-1826-4CEF-B3F7-9E56A2031F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41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 bwMode="ltGray">
          <a:xfrm>
            <a:off x="0" y="0"/>
            <a:ext cx="12192000" cy="37226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0" y="1419225"/>
            <a:ext cx="5399089" cy="4452938"/>
          </a:xfrm>
        </p:spPr>
        <p:txBody>
          <a:bodyPr/>
          <a:lstStyle>
            <a:lvl1pPr marL="342000" indent="-342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lvl1pPr>
            <a:lvl2pPr marL="342000" indent="0" defTabSz="63182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0" algn="l"/>
              </a:tabLst>
              <a:defRPr/>
            </a:lvl2pPr>
            <a:lvl3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302125" algn="l"/>
              </a:tabLst>
              <a:defRPr/>
            </a:lvl3pPr>
            <a:lvl4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102847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46813" y="1419225"/>
            <a:ext cx="5404650" cy="445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27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46813" y="1443038"/>
            <a:ext cx="5400000" cy="207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46813" y="3802163"/>
            <a:ext cx="5400000" cy="207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96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757235"/>
            <a:ext cx="8367712" cy="3346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419225"/>
            <a:ext cx="8344460" cy="4452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811" y="6347155"/>
            <a:ext cx="324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Site Assessment, 25.04.2017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46653" y="6310626"/>
            <a:ext cx="1702428" cy="2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49" r:id="rId5"/>
    <p:sldLayoutId id="2147483659" r:id="rId6"/>
    <p:sldLayoutId id="2147483650" r:id="rId7"/>
    <p:sldLayoutId id="2147483656" r:id="rId8"/>
    <p:sldLayoutId id="2147483657" r:id="rId9"/>
    <p:sldLayoutId id="2147483651" r:id="rId10"/>
    <p:sldLayoutId id="2147483660" r:id="rId11"/>
    <p:sldLayoutId id="2147483663" r:id="rId12"/>
    <p:sldLayoutId id="2147483661" r:id="rId13"/>
    <p:sldLayoutId id="2147483662" r:id="rId14"/>
    <p:sldLayoutId id="2147483654" r:id="rId15"/>
    <p:sldLayoutId id="2147483655" r:id="rId16"/>
    <p:sldLayoutId id="2147483658" r:id="rId17"/>
    <p:sldLayoutId id="2147483675" r:id="rId18"/>
    <p:sldLayoutId id="2147483676" r:id="rId19"/>
    <p:sldLayoutId id="2147483679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3675" algn="l" defTabSz="914400" rtl="0" eaLnBrk="1" latinLnBrk="0" hangingPunct="1">
        <a:lnSpc>
          <a:spcPct val="95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88800" indent="-194400" algn="l" defTabSz="914400" rtl="0" eaLnBrk="1" latinLnBrk="0" hangingPunct="1">
        <a:lnSpc>
          <a:spcPct val="95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82613" indent="-196850" algn="l" defTabSz="914400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96850" algn="l" defTabSz="914400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7" userDrawn="1">
          <p15:clr>
            <a:srgbClr val="A4A3A4"/>
          </p15:clr>
        </p15:guide>
        <p15:guide id="4" pos="7336" userDrawn="1">
          <p15:clr>
            <a:srgbClr val="A4A3A4"/>
          </p15:clr>
        </p15:guide>
        <p15:guide id="5" pos="5608" userDrawn="1">
          <p15:clr>
            <a:srgbClr val="A4A3A4"/>
          </p15:clr>
        </p15:guide>
        <p15:guide id="6" orient="horz" pos="227" userDrawn="1">
          <p15:clr>
            <a:srgbClr val="A4A3A4"/>
          </p15:clr>
        </p15:guide>
        <p15:guide id="7" orient="horz" pos="495" userDrawn="1">
          <p15:clr>
            <a:srgbClr val="A4A3A4"/>
          </p15:clr>
        </p15:guide>
        <p15:guide id="8" orient="horz" pos="909" userDrawn="1">
          <p15:clr>
            <a:srgbClr val="A4A3A4"/>
          </p15:clr>
        </p15:guide>
        <p15:guide id="9" orient="horz" pos="4073" userDrawn="1">
          <p15:clr>
            <a:srgbClr val="A4A3A4"/>
          </p15:clr>
        </p15:guide>
        <p15:guide id="10" orient="horz" pos="3699" userDrawn="1">
          <p15:clr>
            <a:srgbClr val="A4A3A4"/>
          </p15:clr>
        </p15:guide>
        <p15:guide id="11" pos="3935" userDrawn="1">
          <p15:clr>
            <a:srgbClr val="A4A3A4"/>
          </p15:clr>
        </p15:guide>
        <p15:guide id="12" pos="3756" userDrawn="1">
          <p15:clr>
            <a:srgbClr val="A4A3A4"/>
          </p15:clr>
        </p15:guide>
        <p15:guide id="13" orient="horz" pos="234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10874692" cy="1224950"/>
          </a:xfrm>
        </p:spPr>
        <p:txBody>
          <a:bodyPr/>
          <a:lstStyle/>
          <a:p>
            <a:r>
              <a:rPr lang="en-US" noProof="0" dirty="0" smtClean="0"/>
              <a:t>Siemens </a:t>
            </a:r>
            <a:r>
              <a:rPr lang="en-US" noProof="0" dirty="0" err="1" smtClean="0"/>
              <a:t>Gamesa</a:t>
            </a:r>
            <a:r>
              <a:rPr lang="en-US" noProof="0" dirty="0" smtClean="0"/>
              <a:t> Renewable Energy</a:t>
            </a:r>
            <a:br>
              <a:rPr lang="en-US" noProof="0" dirty="0" smtClean="0"/>
            </a:br>
            <a:r>
              <a:rPr lang="en-US" sz="3600" noProof="0" dirty="0" smtClean="0"/>
              <a:t>The best technology for your wind projects in Brazil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30 August</a:t>
            </a:r>
            <a:r>
              <a:rPr lang="en-US" noProof="0" dirty="0" smtClean="0"/>
              <a:t> 2017</a:t>
            </a:r>
            <a:endParaRPr lang="en-US" noProof="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 bwMode="ltGray"/>
      </p:pic>
      <p:sp>
        <p:nvSpPr>
          <p:cNvPr id="5" name="TextBox 4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534988" y="754229"/>
            <a:ext cx="8367712" cy="1052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/>
              <a:t>new benchmark in the market</a:t>
            </a:r>
            <a:endParaRPr lang="es-ES_tradnl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296330"/>
            <a:ext cx="5400000" cy="43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 rot="16200000">
            <a:off x="7199271" y="236811"/>
            <a:ext cx="3032359" cy="601640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21 CuadroTexto"/>
          <p:cNvSpPr txBox="1"/>
          <p:nvPr/>
        </p:nvSpPr>
        <p:spPr>
          <a:xfrm>
            <a:off x="6135432" y="1313963"/>
            <a:ext cx="469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00B0A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G114-2.0 MW</a:t>
            </a:r>
            <a:endParaRPr lang="es-ES" sz="4400" b="1" dirty="0">
              <a:solidFill>
                <a:srgbClr val="00B0A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6319309" y="2011847"/>
            <a:ext cx="5404344" cy="2869325"/>
          </a:xfrm>
        </p:spPr>
        <p:txBody>
          <a:bodyPr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best capacity factor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 the market.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Optimized for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low and medium wind sites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Proven technologies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2,211 MW installed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and over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4,770 MW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in firm orders of G114-2.0 and 2.1 MW.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Nominal power increase to 2.1 MW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available.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43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</p:spPr>
        <p:txBody>
          <a:bodyPr/>
          <a:lstStyle/>
          <a:p>
            <a:r>
              <a:rPr lang="en-US" dirty="0" smtClean="0"/>
              <a:t>G114-2.0/2.1 MW</a:t>
            </a:r>
            <a:endParaRPr lang="en-US" sz="1600" b="0" noProof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4989" y="1273278"/>
            <a:ext cx="5402540" cy="4452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3675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8800" indent="-1944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2613" indent="-19685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19685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One </a:t>
            </a:r>
            <a:r>
              <a:rPr lang="en-US" b="1" dirty="0"/>
              <a:t>of the most successful platforms in the </a:t>
            </a:r>
            <a:r>
              <a:rPr lang="en-US" b="1" dirty="0" smtClean="0"/>
              <a:t>market:</a:t>
            </a:r>
            <a:endParaRPr lang="en-US" b="1" dirty="0"/>
          </a:p>
          <a:p>
            <a:pPr marL="479425" lvl="1" indent="-285750"/>
            <a:r>
              <a:rPr lang="en-US" dirty="0">
                <a:cs typeface="Arial" charset="0"/>
              </a:rPr>
              <a:t>Availability levels exceeding 98</a:t>
            </a:r>
            <a:r>
              <a:rPr lang="en-US" dirty="0" smtClean="0">
                <a:cs typeface="Arial" charset="0"/>
              </a:rPr>
              <a:t>%</a:t>
            </a:r>
            <a:endParaRPr lang="en-US" dirty="0">
              <a:cs typeface="Arial" charset="0"/>
            </a:endParaRPr>
          </a:p>
          <a:p>
            <a:pPr marL="479425" lvl="1" indent="-285750"/>
            <a:r>
              <a:rPr lang="en-US" dirty="0">
                <a:cs typeface="Arial" charset="0"/>
              </a:rPr>
              <a:t>13 years in the </a:t>
            </a:r>
            <a:r>
              <a:rPr lang="en-US" dirty="0" smtClean="0">
                <a:cs typeface="Arial" charset="0"/>
              </a:rPr>
              <a:t>market and 12,959 </a:t>
            </a:r>
            <a:r>
              <a:rPr lang="en-US" dirty="0">
                <a:cs typeface="Arial" charset="0"/>
              </a:rPr>
              <a:t>turbines installed in 39 </a:t>
            </a:r>
            <a:r>
              <a:rPr lang="en-US" dirty="0" smtClean="0">
                <a:cs typeface="Arial" charset="0"/>
              </a:rPr>
              <a:t>countries</a:t>
            </a:r>
          </a:p>
          <a:p>
            <a:pPr lvl="2">
              <a:defRPr/>
            </a:pPr>
            <a:r>
              <a:rPr lang="en-US" dirty="0">
                <a:cs typeface="Arial" charset="0"/>
              </a:rPr>
              <a:t>Towers portfolio: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>
                <a:cs typeface="Arial" charset="0"/>
              </a:rPr>
              <a:t>T68, T80, T93, T125 (steel)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>
                <a:cs typeface="Arial" charset="0"/>
              </a:rPr>
              <a:t>T120 (concrete) </a:t>
            </a:r>
          </a:p>
          <a:p>
            <a:pPr marL="479425" lvl="1" indent="-285750"/>
            <a:endParaRPr lang="en-US" dirty="0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63" y="1247960"/>
            <a:ext cx="5940000" cy="189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31016"/>
              </p:ext>
            </p:extLst>
          </p:nvPr>
        </p:nvGraphicFramePr>
        <p:xfrm>
          <a:off x="6011763" y="3232930"/>
          <a:ext cx="5760000" cy="293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59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2250" y="754229"/>
            <a:ext cx="11045637" cy="5795045"/>
            <a:chOff x="472250" y="754229"/>
            <a:chExt cx="11045637" cy="5795045"/>
          </a:xfrm>
        </p:grpSpPr>
        <p:sp>
          <p:nvSpPr>
            <p:cNvPr id="21" name="15 Rectángulo"/>
            <p:cNvSpPr/>
            <p:nvPr/>
          </p:nvSpPr>
          <p:spPr>
            <a:xfrm>
              <a:off x="534988" y="1390267"/>
              <a:ext cx="6052848" cy="3416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>
              <a:spAutoFit/>
            </a:bodyPr>
            <a:lstStyle/>
            <a:p>
              <a:pPr marL="742950" lvl="1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altLang="es-ES" dirty="0" smtClean="0"/>
                <a:t>More </a:t>
              </a:r>
              <a:r>
                <a:rPr lang="en-US" altLang="es-ES" dirty="0"/>
                <a:t>efficient mechanical structure to allocate larger rotors</a:t>
              </a:r>
            </a:p>
            <a:p>
              <a:pPr marL="742950" lvl="1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altLang="es-ES" dirty="0"/>
                <a:t>Increased capacity for gearbox and  hydraulic/pitch system</a:t>
              </a:r>
            </a:p>
            <a:p>
              <a:pPr marL="742950" lvl="1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altLang="es-ES" dirty="0"/>
                <a:t>Gearbox ratio adapted to maximize performance (optimum trade-off AEP vs. noise)</a:t>
              </a:r>
            </a:p>
            <a:p>
              <a:pPr marL="742950" lvl="1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altLang="es-ES" dirty="0"/>
                <a:t>Key components of drive train </a:t>
              </a:r>
              <a:r>
                <a:rPr lang="en-US" altLang="es-ES" dirty="0" err="1"/>
                <a:t>upscaled</a:t>
              </a:r>
              <a:endParaRPr lang="en-US" altLang="es-ES" dirty="0"/>
            </a:p>
            <a:p>
              <a:pPr marL="742950" lvl="1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en-US" altLang="es-ES" dirty="0"/>
                <a:t>Same electrical components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endParaRPr lang="en-US" dirty="0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534988" y="754229"/>
              <a:ext cx="8367712" cy="38266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_tradnl" dirty="0" err="1" smtClean="0"/>
                <a:t>Comparison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with</a:t>
              </a:r>
              <a:r>
                <a:rPr lang="es-ES_tradnl" dirty="0" smtClean="0"/>
                <a:t> – G97-2.0 MW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14586" y="5188360"/>
              <a:ext cx="18033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s-E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Prototype </a:t>
              </a:r>
              <a:r>
                <a:rPr lang="en-US" altLang="es-ES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G126-2.5 </a:t>
              </a:r>
              <a:r>
                <a:rPr lang="en-US" altLang="es-E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MW T80 50Hz</a:t>
              </a:r>
              <a:br>
                <a:rPr lang="en-US" altLang="es-E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es-E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Alaiz (Spain)</a:t>
              </a:r>
              <a:r>
                <a:rPr lang="es-ES" altLang="es-E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250" y="6303053"/>
              <a:ext cx="280436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 smtClean="0">
                  <a:solidFill>
                    <a:schemeClr val="accent1"/>
                  </a:solidFill>
                </a:rPr>
                <a:t>© Siemens </a:t>
              </a:r>
              <a:r>
                <a:rPr lang="en-US" sz="950" b="1" dirty="0">
                  <a:solidFill>
                    <a:schemeClr val="accent1"/>
                  </a:solidFill>
                </a:rPr>
                <a:t>Gamesa Renewable </a:t>
              </a:r>
              <a:r>
                <a:rPr lang="en-US" sz="950" b="1" dirty="0" smtClean="0">
                  <a:solidFill>
                    <a:schemeClr val="accent1"/>
                  </a:solidFill>
                </a:rPr>
                <a:t>Energy</a:t>
              </a:r>
              <a:endParaRPr lang="en-US" sz="95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9" name="Picture 5" descr="Compare01_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65" y="2664147"/>
            <a:ext cx="47418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220038" y="2851472"/>
            <a:ext cx="62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707173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707173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707173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07173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s-ES" sz="1600" dirty="0">
                <a:solidFill>
                  <a:schemeClr val="bg1">
                    <a:lumMod val="50000"/>
                  </a:schemeClr>
                </a:solidFill>
              </a:rPr>
              <a:t>G97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99601" y="3619822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707173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707173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707173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707173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173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s-ES" sz="1600" dirty="0">
                <a:solidFill>
                  <a:schemeClr val="bg1">
                    <a:lumMod val="50000"/>
                  </a:schemeClr>
                </a:solidFill>
              </a:rPr>
              <a:t>G114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76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46703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54"/>
            <a:ext cx="5687020" cy="592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583" y="4581128"/>
            <a:ext cx="8611121" cy="1008112"/>
          </a:xfrm>
          <a:solidFill>
            <a:srgbClr val="3C3C3C"/>
          </a:solidFill>
          <a:ln w="57150">
            <a:solidFill>
              <a:schemeClr val="bg1"/>
            </a:solidFill>
            <a:miter lim="400000"/>
          </a:ln>
        </p:spPr>
        <p:txBody>
          <a:bodyPr lIns="548640" tIns="91440" rIns="0" bIns="91440" anchor="ctr">
            <a:noAutofit/>
          </a:bodyPr>
          <a:lstStyle/>
          <a:p>
            <a:r>
              <a:rPr lang="es-ES_tradnl" sz="4400" dirty="0" smtClean="0">
                <a:solidFill>
                  <a:schemeClr val="bg1"/>
                </a:solidFill>
              </a:rPr>
              <a:t>G114-2.5/2.625 </a:t>
            </a:r>
            <a:r>
              <a:rPr lang="es-ES_tradnl" sz="4400" dirty="0">
                <a:solidFill>
                  <a:schemeClr val="bg1"/>
                </a:solidFill>
              </a:rPr>
              <a:t>MW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534988" y="754229"/>
            <a:ext cx="8367712" cy="1052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Leveraging </a:t>
            </a:r>
            <a:r>
              <a:rPr lang="en-US" dirty="0"/>
              <a:t>the proven experience of the 2.0 MW Platform</a:t>
            </a:r>
          </a:p>
          <a:p>
            <a:endParaRPr lang="es-ES_tradnl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518909" y="690731"/>
            <a:ext cx="4324811" cy="603806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21 CuadroTexto"/>
          <p:cNvSpPr txBox="1"/>
          <p:nvPr/>
        </p:nvSpPr>
        <p:spPr>
          <a:xfrm>
            <a:off x="1137764" y="1132491"/>
            <a:ext cx="558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00B0A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G114-2.5 MW</a:t>
            </a:r>
            <a:endParaRPr lang="es-ES" sz="4400" b="1" dirty="0">
              <a:solidFill>
                <a:srgbClr val="00B0A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274342" y="2053255"/>
            <a:ext cx="4092109" cy="3813129"/>
          </a:xfrm>
        </p:spPr>
        <p:txBody>
          <a:bodyPr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Guaranteed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reliability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backed by the proven experience of the 2.0 MW platform.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G114-2.5 MW IIA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: fully validated and certified, in serial production with over 900 MW in firm orders (G114-2.5 and G114-2.625 MW) @Q4 2016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s-ES" dirty="0"/>
              <a:t>More than </a:t>
            </a:r>
            <a:r>
              <a:rPr lang="en-US" altLang="es-ES" b="1" dirty="0"/>
              <a:t>900 MW </a:t>
            </a:r>
            <a:r>
              <a:rPr lang="en-US" altLang="es-ES" dirty="0"/>
              <a:t>already signed @4Q 2016</a:t>
            </a:r>
            <a:endParaRPr lang="en-US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Nominal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power increase to </a:t>
            </a: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2.625MW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available.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pic>
        <p:nvPicPr>
          <p:cNvPr id="11" name="Picture 7" descr="D:\Documents and Settings\sbernal\Escritorio\2.0-2.5M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52" y="1358531"/>
            <a:ext cx="5905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Foto G9X_02 co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31" y="1380167"/>
            <a:ext cx="29495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</p:spPr>
        <p:txBody>
          <a:bodyPr/>
          <a:lstStyle/>
          <a:p>
            <a:r>
              <a:rPr lang="en-US" dirty="0" smtClean="0"/>
              <a:t>G114-2.5/2.625 MW</a:t>
            </a:r>
            <a:endParaRPr lang="en-US" sz="1600" b="0" noProof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4990" y="1273278"/>
            <a:ext cx="4525742" cy="52759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3675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8800" indent="-1944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2613" indent="-19685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19685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Boosting </a:t>
            </a:r>
            <a:r>
              <a:rPr lang="en-US" b="1" dirty="0"/>
              <a:t>production in medium wind sites</a:t>
            </a:r>
          </a:p>
          <a:p>
            <a:pPr lvl="2">
              <a:defRPr/>
            </a:pPr>
            <a:r>
              <a:rPr lang="en-US" altLang="es-ES" dirty="0" smtClean="0">
                <a:cs typeface="Arial" charset="0"/>
              </a:rPr>
              <a:t>Higher </a:t>
            </a:r>
            <a:r>
              <a:rPr lang="en-US" altLang="es-ES" dirty="0">
                <a:cs typeface="Arial" charset="0"/>
              </a:rPr>
              <a:t>nominal power: roughly 29% more energy than G97-2.0 MW IIA in Class II sites.</a:t>
            </a:r>
          </a:p>
          <a:p>
            <a:pPr lvl="2">
              <a:defRPr/>
            </a:pPr>
            <a:r>
              <a:rPr lang="en-US" altLang="es-ES" dirty="0">
                <a:cs typeface="Arial" charset="0"/>
              </a:rPr>
              <a:t>Profitability: 10% </a:t>
            </a:r>
            <a:r>
              <a:rPr lang="en-US" altLang="es-ES" dirty="0" err="1">
                <a:cs typeface="Arial" charset="0"/>
              </a:rPr>
              <a:t>CoE</a:t>
            </a:r>
            <a:r>
              <a:rPr lang="en-US" altLang="es-ES" dirty="0">
                <a:cs typeface="Arial" charset="0"/>
              </a:rPr>
              <a:t> improvement vs. G97-2.0 MW </a:t>
            </a:r>
            <a:r>
              <a:rPr lang="en-US" altLang="es-ES" dirty="0" smtClean="0">
                <a:cs typeface="Arial" charset="0"/>
              </a:rPr>
              <a:t>IIA</a:t>
            </a:r>
          </a:p>
          <a:p>
            <a:pPr lvl="2">
              <a:defRPr/>
            </a:pPr>
            <a:r>
              <a:rPr lang="en-US" altLang="es-ES" dirty="0">
                <a:cs typeface="Arial" charset="0"/>
              </a:rPr>
              <a:t>It will coexist with G97-2.0 MW </a:t>
            </a:r>
            <a:r>
              <a:rPr lang="en-US" altLang="es-ES" dirty="0" smtClean="0">
                <a:cs typeface="Arial" charset="0"/>
              </a:rPr>
              <a:t>and </a:t>
            </a:r>
            <a:r>
              <a:rPr lang="en-US" altLang="es-ES" dirty="0">
                <a:cs typeface="Arial" charset="0"/>
              </a:rPr>
              <a:t>G114-2.0 </a:t>
            </a:r>
            <a:r>
              <a:rPr lang="en-US" altLang="es-ES" dirty="0" smtClean="0">
                <a:cs typeface="Arial" charset="0"/>
              </a:rPr>
              <a:t>MW </a:t>
            </a:r>
            <a:r>
              <a:rPr lang="en-US" altLang="es-ES" dirty="0">
                <a:cs typeface="Arial" charset="0"/>
              </a:rPr>
              <a:t>– they will target different market </a:t>
            </a:r>
            <a:r>
              <a:rPr lang="en-US" altLang="es-ES" dirty="0" smtClean="0">
                <a:cs typeface="Arial" charset="0"/>
              </a:rPr>
              <a:t>segments</a:t>
            </a:r>
          </a:p>
          <a:p>
            <a:pPr lvl="2">
              <a:defRPr/>
            </a:pPr>
            <a:r>
              <a:rPr lang="en-US" dirty="0" smtClean="0">
                <a:cs typeface="Arial" charset="0"/>
              </a:rPr>
              <a:t>Towers portfolio: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cs typeface="Arial" charset="0"/>
              </a:rPr>
              <a:t>T68, T80, T93, T125 (steel)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cs typeface="Arial" charset="0"/>
              </a:rPr>
              <a:t>T120 (concrete) </a:t>
            </a:r>
            <a:endParaRPr lang="en-US" dirty="0">
              <a:cs typeface="Arial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4988" y="336551"/>
            <a:ext cx="8367712" cy="180000"/>
          </a:xfrm>
          <a:prstGeom prst="rect">
            <a:avLst/>
          </a:prstGeom>
        </p:spPr>
        <p:txBody>
          <a:bodyPr/>
          <a:lstStyle/>
          <a:p>
            <a:r>
              <a:rPr lang="es-ES_tradnl" sz="950" b="1" dirty="0" smtClean="0"/>
              <a:t>Product overview</a:t>
            </a:r>
            <a:endParaRPr lang="en-US" sz="950" b="1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21" y="1199504"/>
            <a:ext cx="5940000" cy="190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22803"/>
              </p:ext>
            </p:extLst>
          </p:nvPr>
        </p:nvGraphicFramePr>
        <p:xfrm>
          <a:off x="5919750" y="3167757"/>
          <a:ext cx="5846141" cy="302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64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648" y="754229"/>
            <a:ext cx="11379068" cy="5795045"/>
            <a:chOff x="320966" y="754229"/>
            <a:chExt cx="8581734" cy="5795045"/>
          </a:xfrm>
        </p:grpSpPr>
        <p:sp>
          <p:nvSpPr>
            <p:cNvPr id="21" name="15 Rectángulo"/>
            <p:cNvSpPr/>
            <p:nvPr/>
          </p:nvSpPr>
          <p:spPr>
            <a:xfrm>
              <a:off x="320966" y="1201075"/>
              <a:ext cx="5965966" cy="233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>
              <a:spAutoFit/>
            </a:bodyPr>
            <a:lstStyle/>
            <a:p>
              <a:pPr marL="742950" lvl="1" indent="-285750">
                <a:lnSpc>
                  <a:spcPct val="125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6700" algn="l"/>
                </a:tabLst>
                <a:defRPr/>
              </a:pPr>
              <a:r>
                <a:rPr lang="en-US" altLang="es-ES" b="1" dirty="0" smtClean="0">
                  <a:latin typeface="Tahoma" pitchFamily="34" charset="0"/>
                  <a:cs typeface="Arial" charset="0"/>
                </a:rPr>
                <a:t>Blade</a:t>
              </a:r>
              <a:r>
                <a:rPr lang="en-US" altLang="es-ES" dirty="0">
                  <a:latin typeface="Tahoma" pitchFamily="34" charset="0"/>
                  <a:cs typeface="Arial" charset="0"/>
                </a:rPr>
                <a:t>: </a:t>
              </a:r>
              <a:endParaRPr lang="en-US" altLang="es-ES" dirty="0"/>
            </a:p>
            <a:p>
              <a:pPr marL="1200150" lvl="2" indent="-285750">
                <a:lnSpc>
                  <a:spcPct val="125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6700" algn="l"/>
                </a:tabLst>
                <a:defRPr/>
              </a:pPr>
              <a:r>
                <a:rPr lang="en-US" altLang="es-ES" dirty="0" smtClean="0"/>
                <a:t>Same </a:t>
              </a:r>
              <a:r>
                <a:rPr lang="en-US" altLang="es-ES" dirty="0"/>
                <a:t>aerodynamic design and external surface (G114-2.0 MW blade design </a:t>
              </a:r>
              <a:r>
                <a:rPr lang="en-US" altLang="es-ES" dirty="0" smtClean="0"/>
                <a:t>already contemplated </a:t>
              </a:r>
              <a:r>
                <a:rPr lang="en-US" altLang="es-ES" dirty="0"/>
                <a:t>the </a:t>
              </a:r>
              <a:r>
                <a:rPr lang="en-US" altLang="es-ES" dirty="0" err="1"/>
                <a:t>upscaling</a:t>
              </a:r>
              <a:r>
                <a:rPr lang="en-US" altLang="es-ES" dirty="0"/>
                <a:t> to 2.5 MW)</a:t>
              </a:r>
            </a:p>
            <a:p>
              <a:pPr marL="1200150" lvl="2" indent="-285750">
                <a:lnSpc>
                  <a:spcPct val="125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6700" algn="l"/>
                </a:tabLst>
                <a:defRPr/>
              </a:pPr>
              <a:r>
                <a:rPr lang="en-US" altLang="es-ES" dirty="0"/>
                <a:t>S</a:t>
              </a:r>
              <a:r>
                <a:rPr lang="en-US" altLang="es-ES" dirty="0" smtClean="0"/>
                <a:t>ame </a:t>
              </a:r>
              <a:r>
                <a:rPr lang="en-US" altLang="es-ES" dirty="0" err="1"/>
                <a:t>moulds</a:t>
              </a:r>
              <a:endParaRPr lang="en-US" altLang="es-ES" dirty="0"/>
            </a:p>
            <a:p>
              <a:pPr marL="1200150" lvl="2" indent="-285750">
                <a:lnSpc>
                  <a:spcPct val="125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266700" algn="l"/>
                </a:tabLst>
                <a:defRPr/>
              </a:pPr>
              <a:r>
                <a:rPr lang="en-US" altLang="es-ES" dirty="0"/>
                <a:t>R</a:t>
              </a:r>
              <a:r>
                <a:rPr lang="en-US" altLang="es-ES" dirty="0" smtClean="0"/>
                <a:t>educed </a:t>
              </a:r>
              <a:r>
                <a:rPr lang="en-US" altLang="es-ES" dirty="0"/>
                <a:t>design risks – most of blade validation and testing during the G114-2.0 MW </a:t>
              </a:r>
              <a:r>
                <a:rPr lang="en-US" altLang="es-ES" dirty="0" smtClean="0"/>
                <a:t>project</a:t>
              </a:r>
              <a:endParaRPr lang="en-US" dirty="0"/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534988" y="754229"/>
              <a:ext cx="8367712" cy="38266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_tradnl" dirty="0" err="1" smtClean="0"/>
                <a:t>Comparison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with</a:t>
              </a:r>
              <a:r>
                <a:rPr lang="es-ES_tradnl" dirty="0" smtClean="0"/>
                <a:t> – G114-2.0 MW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250" y="6303053"/>
              <a:ext cx="280436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 smtClean="0">
                  <a:solidFill>
                    <a:schemeClr val="accent1"/>
                  </a:solidFill>
                </a:rPr>
                <a:t>© Siemens </a:t>
              </a:r>
              <a:r>
                <a:rPr lang="en-US" sz="950" b="1" dirty="0">
                  <a:solidFill>
                    <a:schemeClr val="accent1"/>
                  </a:solidFill>
                </a:rPr>
                <a:t>Gamesa Renewable </a:t>
              </a:r>
              <a:r>
                <a:rPr lang="en-US" sz="950" b="1" dirty="0" smtClean="0">
                  <a:solidFill>
                    <a:schemeClr val="accent1"/>
                  </a:solidFill>
                </a:rPr>
                <a:t>Energy</a:t>
              </a:r>
              <a:endParaRPr lang="en-US" sz="95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pic>
        <p:nvPicPr>
          <p:cNvPr id="38" name="Picture 2" descr="imag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00" y="0"/>
            <a:ext cx="3600000" cy="270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15 Rectángulo"/>
          <p:cNvSpPr/>
          <p:nvPr/>
        </p:nvSpPr>
        <p:spPr>
          <a:xfrm>
            <a:off x="250622" y="3466119"/>
            <a:ext cx="11400094" cy="2723823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spAutoFit/>
          </a:bodyPr>
          <a:lstStyle/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altLang="es-ES" b="1" dirty="0" smtClean="0"/>
              <a:t>New </a:t>
            </a:r>
            <a:r>
              <a:rPr lang="en-US" altLang="es-ES" b="1" dirty="0"/>
              <a:t>2.5 MW electrical system: </a:t>
            </a:r>
          </a:p>
          <a:p>
            <a:pPr marL="1200150" lvl="2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altLang="es-ES" dirty="0"/>
              <a:t>S</a:t>
            </a:r>
            <a:r>
              <a:rPr lang="en-US" altLang="es-ES" dirty="0" smtClean="0"/>
              <a:t>ame </a:t>
            </a:r>
            <a:r>
              <a:rPr lang="en-US" altLang="es-ES" dirty="0"/>
              <a:t>concept (DFIM), nacelle topology and control strategy</a:t>
            </a:r>
          </a:p>
          <a:p>
            <a:pPr marL="1200150" lvl="2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altLang="es-ES" dirty="0"/>
              <a:t>New </a:t>
            </a:r>
            <a:r>
              <a:rPr lang="en-US" altLang="es-ES" dirty="0" err="1"/>
              <a:t>upscaled</a:t>
            </a:r>
            <a:r>
              <a:rPr lang="en-US" altLang="es-ES" dirty="0"/>
              <a:t> converter, generator and </a:t>
            </a:r>
            <a:r>
              <a:rPr lang="en-US" altLang="es-ES" dirty="0" smtClean="0"/>
              <a:t>transformers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altLang="es-ES" b="1" dirty="0" smtClean="0"/>
              <a:t>Mechanical </a:t>
            </a:r>
            <a:r>
              <a:rPr lang="en-US" altLang="es-ES" b="1" dirty="0"/>
              <a:t>system:</a:t>
            </a:r>
          </a:p>
          <a:p>
            <a:pPr marL="1200150" lvl="2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altLang="es-ES" dirty="0" smtClean="0"/>
              <a:t>Reinforcements </a:t>
            </a:r>
            <a:r>
              <a:rPr lang="en-US" altLang="es-ES" dirty="0"/>
              <a:t>to blade bearings, torque arms and main frame</a:t>
            </a:r>
          </a:p>
          <a:p>
            <a:pPr marL="1200150" lvl="2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en-US" altLang="es-ES" dirty="0"/>
              <a:t>R</a:t>
            </a:r>
            <a:r>
              <a:rPr lang="en-US" altLang="es-ES" dirty="0" smtClean="0"/>
              <a:t>est </a:t>
            </a:r>
            <a:r>
              <a:rPr lang="en-US" altLang="es-ES" dirty="0"/>
              <a:t>of components are the </a:t>
            </a:r>
            <a:r>
              <a:rPr lang="en-US" altLang="es-ES" dirty="0" smtClean="0"/>
              <a:t>same</a:t>
            </a:r>
            <a:endParaRPr lang="en-US" dirty="0"/>
          </a:p>
          <a:p>
            <a:endParaRPr lang="en-US" dirty="0"/>
          </a:p>
        </p:txBody>
      </p:sp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28" y="3537099"/>
            <a:ext cx="3600000" cy="223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5705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24680" y="260648"/>
            <a:ext cx="12385376" cy="5920011"/>
            <a:chOff x="-24680" y="260648"/>
            <a:chExt cx="12385376" cy="592001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7" t="18292" r="12039"/>
            <a:stretch/>
          </p:blipFill>
          <p:spPr bwMode="auto">
            <a:xfrm>
              <a:off x="-24680" y="260648"/>
              <a:ext cx="5690641" cy="5920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3797930" y="1772816"/>
              <a:ext cx="8562766" cy="1008112"/>
            </a:xfrm>
            <a:prstGeom prst="rect">
              <a:avLst/>
            </a:prstGeom>
            <a:solidFill>
              <a:srgbClr val="3C3C3C"/>
            </a:solidFill>
            <a:ln w="57150">
              <a:solidFill>
                <a:schemeClr val="bg1"/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48640" tIns="91440" rIns="0" bIns="91440" anchor="ctr">
              <a:noAutofit/>
            </a:bodyPr>
            <a:lstStyle>
              <a:lvl1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es-ES_tradnl" sz="4400" dirty="0" smtClean="0">
                  <a:solidFill>
                    <a:schemeClr val="bg1"/>
                  </a:solidFill>
                </a:rPr>
                <a:t>G132-3.3/3.465 </a:t>
              </a:r>
              <a:r>
                <a:rPr lang="es-ES_tradnl" sz="4400" dirty="0">
                  <a:solidFill>
                    <a:schemeClr val="bg1"/>
                  </a:solidFill>
                </a:rPr>
                <a:t>MW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6161879" y="399858"/>
            <a:ext cx="4496220" cy="689136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324" y="2335515"/>
            <a:ext cx="6678625" cy="3963467"/>
          </a:xfrm>
        </p:spPr>
        <p:txBody>
          <a:bodyPr anchor="ctr"/>
          <a:lstStyle/>
          <a:p>
            <a:pPr lvl="1"/>
            <a:r>
              <a:rPr lang="en-US" b="1" dirty="0" smtClean="0"/>
              <a:t>Class </a:t>
            </a:r>
            <a:r>
              <a:rPr lang="en-US" b="1" dirty="0"/>
              <a:t>IIA </a:t>
            </a:r>
            <a:r>
              <a:rPr lang="en-US" dirty="0"/>
              <a:t>and high nominal </a:t>
            </a:r>
            <a:r>
              <a:rPr lang="en-US" dirty="0" smtClean="0"/>
              <a:t>power</a:t>
            </a:r>
            <a:r>
              <a:rPr lang="en-US" dirty="0"/>
              <a:t>:</a:t>
            </a:r>
            <a:endParaRPr lang="en-US" dirty="0" smtClean="0"/>
          </a:p>
          <a:p>
            <a:pPr lvl="3">
              <a:lnSpc>
                <a:spcPct val="50000"/>
              </a:lnSpc>
            </a:pPr>
            <a:r>
              <a:rPr lang="en-US" sz="1800" dirty="0" smtClean="0"/>
              <a:t>50</a:t>
            </a:r>
            <a:r>
              <a:rPr lang="en-US" sz="1800" dirty="0"/>
              <a:t>% more energy production vs. G114-2.0 MW in Class </a:t>
            </a:r>
            <a:r>
              <a:rPr lang="en-US" sz="1800" dirty="0" smtClean="0"/>
              <a:t>II</a:t>
            </a:r>
          </a:p>
          <a:p>
            <a:pPr lvl="3">
              <a:lnSpc>
                <a:spcPct val="50000"/>
              </a:lnSpc>
            </a:pPr>
            <a:r>
              <a:rPr lang="en-US" sz="1800" dirty="0" smtClean="0"/>
              <a:t>30</a:t>
            </a:r>
            <a:r>
              <a:rPr lang="en-US" sz="1800" dirty="0"/>
              <a:t>% more energy production vs. G114-2.5 MW in Class </a:t>
            </a:r>
            <a:r>
              <a:rPr lang="en-US" sz="1800" dirty="0" smtClean="0"/>
              <a:t>II</a:t>
            </a:r>
          </a:p>
          <a:p>
            <a:pPr lvl="1"/>
            <a:r>
              <a:rPr lang="en-US" b="1" dirty="0"/>
              <a:t>Top class reliability </a:t>
            </a:r>
            <a:r>
              <a:rPr lang="en-US" dirty="0"/>
              <a:t>and</a:t>
            </a:r>
            <a:r>
              <a:rPr lang="en-US" b="1" dirty="0"/>
              <a:t> low technological risk: </a:t>
            </a:r>
          </a:p>
          <a:p>
            <a:pPr lvl="3">
              <a:lnSpc>
                <a:spcPct val="100000"/>
              </a:lnSpc>
            </a:pPr>
            <a:r>
              <a:rPr lang="en-US" sz="1800" dirty="0" smtClean="0"/>
              <a:t>Same </a:t>
            </a:r>
            <a:r>
              <a:rPr lang="en-US" sz="1800" dirty="0"/>
              <a:t>proven technologies adopted in the 2.0 </a:t>
            </a:r>
            <a:r>
              <a:rPr lang="en-US" sz="1800" dirty="0" smtClean="0"/>
              <a:t>MW and </a:t>
            </a:r>
            <a:r>
              <a:rPr lang="en-US" sz="1800" dirty="0"/>
              <a:t>2.5 MW </a:t>
            </a:r>
            <a:r>
              <a:rPr lang="en-US" sz="1800" dirty="0" smtClean="0"/>
              <a:t>platforms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b="1" dirty="0"/>
              <a:t>64.5 m blade </a:t>
            </a:r>
            <a:r>
              <a:rPr lang="en-US" dirty="0"/>
              <a:t>based on the fully validated design of the G132-5.0 MW IIA </a:t>
            </a:r>
            <a:r>
              <a:rPr lang="en-US" dirty="0" smtClean="0"/>
              <a:t>blade</a:t>
            </a:r>
          </a:p>
          <a:p>
            <a:pPr lvl="1">
              <a:lnSpc>
                <a:spcPct val="100000"/>
              </a:lnSpc>
            </a:pPr>
            <a:r>
              <a:rPr lang="en-US" altLang="es-ES" b="1" dirty="0">
                <a:ea typeface="Tahoma" panose="020B0604030504040204" pitchFamily="34" charset="0"/>
                <a:cs typeface="Tahoma" panose="020B0604030504040204" pitchFamily="34" charset="0"/>
              </a:rPr>
              <a:t>Nominal power increase to 3.465 MW </a:t>
            </a:r>
            <a:r>
              <a:rPr lang="en-US" altLang="es-ES" dirty="0">
                <a:ea typeface="Tahoma" panose="020B0604030504040204" pitchFamily="34" charset="0"/>
                <a:cs typeface="Tahoma" panose="020B0604030504040204" pitchFamily="34" charset="0"/>
              </a:rPr>
              <a:t>available.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53 CuadroTexto"/>
          <p:cNvSpPr txBox="1"/>
          <p:nvPr/>
        </p:nvSpPr>
        <p:spPr>
          <a:xfrm>
            <a:off x="4964306" y="1161099"/>
            <a:ext cx="5901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00B0A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G132-3.3 MW</a:t>
            </a:r>
            <a:endParaRPr lang="es-ES" sz="4400" b="1" dirty="0">
              <a:solidFill>
                <a:srgbClr val="00B0A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4988" y="754229"/>
            <a:ext cx="8367712" cy="382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One of the largest rotors in the market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9" y="1918023"/>
            <a:ext cx="4327912" cy="417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5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</p:spPr>
        <p:txBody>
          <a:bodyPr/>
          <a:lstStyle/>
          <a:p>
            <a:r>
              <a:rPr lang="en-US" dirty="0" smtClean="0"/>
              <a:t>G132-3.3/3.465 MW</a:t>
            </a:r>
            <a:endParaRPr lang="en-US" sz="1600" b="0" noProof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9605" y="1273277"/>
            <a:ext cx="5068685" cy="49068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3675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8800" indent="-1944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2613" indent="-19685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6288" indent="-19685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AD"/>
                </a:solidFill>
              </a:rPr>
              <a:t>Optimum CoE for sites with medium </a:t>
            </a:r>
            <a:r>
              <a:rPr lang="en-US" b="1" dirty="0" smtClean="0">
                <a:solidFill>
                  <a:srgbClr val="00B0AD"/>
                </a:solidFill>
              </a:rPr>
              <a:t>winds: </a:t>
            </a:r>
          </a:p>
          <a:p>
            <a:pPr lvl="2"/>
            <a:r>
              <a:rPr lang="en-US" dirty="0"/>
              <a:t>First turbine model in the new generation </a:t>
            </a:r>
            <a:r>
              <a:rPr lang="en-US" dirty="0" smtClean="0"/>
              <a:t>geared 3.3 </a:t>
            </a:r>
            <a:r>
              <a:rPr lang="en-US" dirty="0"/>
              <a:t>MW </a:t>
            </a:r>
            <a:r>
              <a:rPr lang="en-US" dirty="0" smtClean="0"/>
              <a:t>Platform</a:t>
            </a:r>
            <a:endParaRPr lang="en-US" dirty="0"/>
          </a:p>
          <a:p>
            <a:pPr lvl="2"/>
            <a:r>
              <a:rPr lang="en-US" dirty="0"/>
              <a:t>It </a:t>
            </a:r>
            <a:r>
              <a:rPr lang="en-US" dirty="0" smtClean="0"/>
              <a:t>coexists with other turbine models in the product portfolio designed for medium winds, </a:t>
            </a:r>
            <a:r>
              <a:rPr lang="en-US" dirty="0"/>
              <a:t>targeting mainly markets requiring solutions with high nominal </a:t>
            </a:r>
            <a:r>
              <a:rPr lang="en-US" dirty="0" smtClean="0"/>
              <a:t>power</a:t>
            </a:r>
          </a:p>
          <a:p>
            <a:pPr lvl="2">
              <a:defRPr/>
            </a:pPr>
            <a:r>
              <a:rPr lang="en-US" dirty="0">
                <a:cs typeface="Arial" charset="0"/>
              </a:rPr>
              <a:t>Towers portfolio: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cs typeface="Arial" charset="0"/>
              </a:rPr>
              <a:t>T84, T97, T114, T134, T154 </a:t>
            </a:r>
            <a:r>
              <a:rPr lang="en-US" dirty="0">
                <a:cs typeface="Arial" charset="0"/>
              </a:rPr>
              <a:t>(steel)</a:t>
            </a:r>
          </a:p>
          <a:p>
            <a:pPr lvl="3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>
                <a:cs typeface="Arial" charset="0"/>
              </a:rPr>
              <a:t>T134 </a:t>
            </a:r>
            <a:r>
              <a:rPr lang="en-US" sz="1400" dirty="0" smtClean="0">
                <a:cs typeface="Arial" charset="0"/>
              </a:rPr>
              <a:t>hybrid solution available </a:t>
            </a:r>
            <a:r>
              <a:rPr lang="en-US" dirty="0" smtClean="0">
                <a:cs typeface="Arial" charset="0"/>
              </a:rPr>
              <a:t>(</a:t>
            </a:r>
            <a:r>
              <a:rPr lang="en-US" dirty="0" smtClean="0"/>
              <a:t>cast-in-place </a:t>
            </a:r>
            <a:r>
              <a:rPr lang="en-US" dirty="0"/>
              <a:t>concrete + steel </a:t>
            </a:r>
            <a:r>
              <a:rPr lang="en-US" dirty="0" smtClean="0">
                <a:cs typeface="Arial" charset="0"/>
              </a:rPr>
              <a:t>concrete</a:t>
            </a:r>
            <a:r>
              <a:rPr lang="en-US" dirty="0">
                <a:cs typeface="Arial" charset="0"/>
              </a:rPr>
              <a:t>) 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50" y="3152541"/>
            <a:ext cx="5760000" cy="301234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94" y="1093897"/>
            <a:ext cx="5940000" cy="1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7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72" y="1195754"/>
            <a:ext cx="6596227" cy="521676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"/>
              </a:spcAft>
              <a:tabLst>
                <a:tab pos="4481513" algn="l"/>
              </a:tabLst>
            </a:pPr>
            <a:r>
              <a:rPr lang="pt-BR" dirty="0" err="1" smtClean="0"/>
              <a:t>Company</a:t>
            </a:r>
            <a:r>
              <a:rPr lang="pt-BR" dirty="0" smtClean="0"/>
              <a:t> Profile</a:t>
            </a:r>
          </a:p>
          <a:p>
            <a:pPr>
              <a:lnSpc>
                <a:spcPct val="150000"/>
              </a:lnSpc>
              <a:spcAft>
                <a:spcPts val="300"/>
              </a:spcAft>
              <a:tabLst>
                <a:tab pos="4481513" algn="l"/>
              </a:tabLst>
            </a:pPr>
            <a:r>
              <a:rPr lang="pt-BR" dirty="0" err="1" smtClean="0"/>
              <a:t>Technological</a:t>
            </a:r>
            <a:r>
              <a:rPr lang="pt-BR" dirty="0" smtClean="0"/>
              <a:t> </a:t>
            </a:r>
            <a:r>
              <a:rPr lang="pt-BR" dirty="0" err="1" smtClean="0"/>
              <a:t>Solutions</a:t>
            </a:r>
            <a:r>
              <a:rPr lang="pt-BR" dirty="0" smtClean="0"/>
              <a:t> for </a:t>
            </a:r>
            <a:r>
              <a:rPr lang="pt-BR" dirty="0" err="1" smtClean="0"/>
              <a:t>Brazil</a:t>
            </a:r>
            <a:endParaRPr lang="pt-BR" dirty="0" smtClean="0"/>
          </a:p>
          <a:p>
            <a:pPr marL="6277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81513" algn="l"/>
              </a:tabLst>
            </a:pPr>
            <a:r>
              <a:rPr lang="pt-BR" dirty="0" smtClean="0"/>
              <a:t>G114 2.0/2.1MW</a:t>
            </a:r>
          </a:p>
          <a:p>
            <a:pPr marL="6277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81513" algn="l"/>
              </a:tabLst>
            </a:pPr>
            <a:r>
              <a:rPr lang="pt-BR" dirty="0" smtClean="0"/>
              <a:t>G114 2.5/2.625MW</a:t>
            </a:r>
          </a:p>
          <a:p>
            <a:pPr marL="6277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481513" algn="l"/>
              </a:tabLst>
            </a:pPr>
            <a:r>
              <a:rPr lang="pt-BR" dirty="0" smtClean="0"/>
              <a:t>G132 3.3./3.465MW</a:t>
            </a:r>
          </a:p>
          <a:p>
            <a:pPr>
              <a:tabLst>
                <a:tab pos="4481513" algn="l"/>
              </a:tabLst>
            </a:pPr>
            <a:endParaRPr lang="pt-BR" noProof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192.168.2.15\temporal\AUR\G132_3.3M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8" y="870368"/>
            <a:ext cx="87249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1042737" y="1341438"/>
            <a:ext cx="4732415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Georgia" pitchFamily="18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AutoNum type="arabicPeriod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solidFill>
                  <a:srgbClr val="595959"/>
                </a:solidFill>
                <a:latin typeface="Tahoma" pitchFamily="34" charset="0"/>
              </a:rPr>
              <a:t>NACELLE 4.2m x 4.1m x 12.5m (w x h x </a:t>
            </a:r>
            <a:r>
              <a:rPr lang="es-ES_tradnl" altLang="es-ES" sz="1600" b="1" dirty="0" smtClean="0">
                <a:solidFill>
                  <a:srgbClr val="595959"/>
                </a:solidFill>
                <a:latin typeface="Tahoma" pitchFamily="34" charset="0"/>
              </a:rPr>
              <a:t>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solidFill>
                  <a:srgbClr val="595959"/>
                </a:solidFill>
                <a:latin typeface="Tahoma" pitchFamily="34" charset="0"/>
              </a:rPr>
              <a:t>HUB (</a:t>
            </a:r>
            <a:r>
              <a:rPr lang="es-ES_tradnl" altLang="es-ES" sz="1600" b="1" dirty="0" err="1">
                <a:solidFill>
                  <a:srgbClr val="595959"/>
                </a:solidFill>
                <a:latin typeface="Tahoma" pitchFamily="34" charset="0"/>
              </a:rPr>
              <a:t>same</a:t>
            </a:r>
            <a:r>
              <a:rPr lang="es-ES_tradnl" altLang="es-ES" sz="1600" b="1" dirty="0">
                <a:solidFill>
                  <a:srgbClr val="595959"/>
                </a:solidFill>
                <a:latin typeface="Tahoma" pitchFamily="34" charset="0"/>
              </a:rPr>
              <a:t> </a:t>
            </a:r>
            <a:r>
              <a:rPr lang="es-ES_tradnl" altLang="es-ES" sz="1600" b="1" dirty="0" err="1">
                <a:solidFill>
                  <a:srgbClr val="595959"/>
                </a:solidFill>
                <a:latin typeface="Tahoma" pitchFamily="34" charset="0"/>
              </a:rPr>
              <a:t>technology</a:t>
            </a:r>
            <a:r>
              <a:rPr lang="es-ES_tradnl" altLang="es-ES" sz="1600" b="1" dirty="0">
                <a:solidFill>
                  <a:srgbClr val="595959"/>
                </a:solidFill>
                <a:latin typeface="Tahoma" pitchFamily="34" charset="0"/>
              </a:rPr>
              <a:t> G114 2.5MW)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ES_tradnl" altLang="es-ES" b="1" dirty="0" smtClean="0">
              <a:solidFill>
                <a:srgbClr val="595959"/>
              </a:solidFill>
              <a:latin typeface="Tahoma" pitchFamily="34" charset="0"/>
            </a:endParaRPr>
          </a:p>
        </p:txBody>
      </p:sp>
      <p:cxnSp>
        <p:nvCxnSpPr>
          <p:cNvPr id="14" name="91 Conector recto"/>
          <p:cNvCxnSpPr/>
          <p:nvPr/>
        </p:nvCxnSpPr>
        <p:spPr bwMode="auto">
          <a:xfrm>
            <a:off x="7169151" y="1762126"/>
            <a:ext cx="0" cy="2098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94 Conector recto"/>
          <p:cNvCxnSpPr/>
          <p:nvPr/>
        </p:nvCxnSpPr>
        <p:spPr bwMode="auto">
          <a:xfrm>
            <a:off x="5808134" y="1751013"/>
            <a:ext cx="1361017" cy="0"/>
          </a:xfrm>
          <a:prstGeom prst="line">
            <a:avLst/>
          </a:prstGeom>
          <a:ln w="19050">
            <a:solidFill>
              <a:srgbClr val="00B0F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  <a:solidFill>
            <a:schemeClr val="bg1"/>
          </a:solidFill>
        </p:spPr>
        <p:txBody>
          <a:bodyPr/>
          <a:lstStyle/>
          <a:p>
            <a:r>
              <a:rPr lang="es-ES" altLang="es-ES" dirty="0" err="1"/>
              <a:t>Technological</a:t>
            </a:r>
            <a:r>
              <a:rPr lang="es-ES" altLang="es-ES" dirty="0"/>
              <a:t> </a:t>
            </a:r>
            <a:r>
              <a:rPr lang="es-ES" altLang="es-ES" dirty="0" err="1"/>
              <a:t>highlights</a:t>
            </a:r>
            <a:r>
              <a:rPr lang="es-ES" altLang="es-ES" dirty="0"/>
              <a:t>: </a:t>
            </a:r>
            <a:r>
              <a:rPr lang="es-ES" altLang="es-ES" dirty="0" err="1"/>
              <a:t>Nacelle</a:t>
            </a:r>
            <a:r>
              <a:rPr lang="es-ES" altLang="es-ES" dirty="0"/>
              <a:t> and </a:t>
            </a:r>
            <a:r>
              <a:rPr lang="es-ES" altLang="es-ES" dirty="0" err="1"/>
              <a:t>Hub</a:t>
            </a:r>
            <a:endParaRPr lang="en-US" alt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192.168.2.15\temporal\AUR\G132_3.3MW_PITCH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56" y="992188"/>
            <a:ext cx="872648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  <a:solidFill>
            <a:schemeClr val="bg1"/>
          </a:solidFill>
        </p:spPr>
        <p:txBody>
          <a:bodyPr/>
          <a:lstStyle/>
          <a:p>
            <a:r>
              <a:rPr lang="es-ES" altLang="es-ES" dirty="0" err="1"/>
              <a:t>Technological</a:t>
            </a:r>
            <a:r>
              <a:rPr lang="es-ES" altLang="es-ES" dirty="0"/>
              <a:t> </a:t>
            </a:r>
            <a:r>
              <a:rPr lang="es-ES" altLang="es-ES" dirty="0" err="1"/>
              <a:t>highlights</a:t>
            </a:r>
            <a:r>
              <a:rPr lang="es-ES" altLang="es-ES" dirty="0"/>
              <a:t>: </a:t>
            </a:r>
            <a:r>
              <a:rPr lang="es-ES" altLang="es-ES" dirty="0" err="1"/>
              <a:t>Nacelle</a:t>
            </a:r>
            <a:r>
              <a:rPr lang="es-ES" altLang="es-ES" dirty="0"/>
              <a:t> and </a:t>
            </a:r>
            <a:r>
              <a:rPr lang="es-ES" altLang="es-ES" dirty="0" err="1"/>
              <a:t>Hub</a:t>
            </a:r>
            <a:endParaRPr lang="en-US" alt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368995" y="1341438"/>
            <a:ext cx="1074821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Georgia" pitchFamily="18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AutoNum type="arabicPeriod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 smtClean="0">
                <a:solidFill>
                  <a:srgbClr val="595959"/>
                </a:solidFill>
                <a:latin typeface="Tahoma" pitchFamily="34" charset="0"/>
              </a:rPr>
              <a:t>Pitch </a:t>
            </a:r>
            <a:r>
              <a:rPr lang="es-ES_tradnl" altLang="es-ES" sz="1600" b="1" dirty="0" err="1" smtClean="0">
                <a:solidFill>
                  <a:srgbClr val="595959"/>
                </a:solidFill>
                <a:latin typeface="Tahoma" pitchFamily="34" charset="0"/>
              </a:rPr>
              <a:t>System</a:t>
            </a:r>
            <a:endParaRPr lang="es-ES_tradnl" altLang="es-ES" sz="1600" b="1" dirty="0">
              <a:solidFill>
                <a:srgbClr val="595959"/>
              </a:solidFill>
              <a:latin typeface="Tahoma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ES_tradnl" altLang="es-ES" b="1" dirty="0" smtClean="0">
              <a:solidFill>
                <a:srgbClr val="595959"/>
              </a:solidFill>
              <a:latin typeface="Tahoma" pitchFamily="34" charset="0"/>
            </a:endParaRPr>
          </a:p>
        </p:txBody>
      </p:sp>
      <p:cxnSp>
        <p:nvCxnSpPr>
          <p:cNvPr id="16" name="91 Conector recto"/>
          <p:cNvCxnSpPr/>
          <p:nvPr/>
        </p:nvCxnSpPr>
        <p:spPr bwMode="auto">
          <a:xfrm>
            <a:off x="2821769" y="1617748"/>
            <a:ext cx="0" cy="31146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94 Conector recto"/>
          <p:cNvCxnSpPr/>
          <p:nvPr/>
        </p:nvCxnSpPr>
        <p:spPr bwMode="auto">
          <a:xfrm>
            <a:off x="1460752" y="1606635"/>
            <a:ext cx="1361017" cy="0"/>
          </a:xfrm>
          <a:prstGeom prst="line">
            <a:avLst/>
          </a:prstGeom>
          <a:ln w="19050">
            <a:solidFill>
              <a:srgbClr val="00B0F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192.168.2.15\temporal\AUR\G132_3.3MW_MULTI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98" y="981075"/>
            <a:ext cx="8724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  <a:solidFill>
            <a:schemeClr val="bg1"/>
          </a:solidFill>
        </p:spPr>
        <p:txBody>
          <a:bodyPr/>
          <a:lstStyle/>
          <a:p>
            <a:r>
              <a:rPr lang="es-ES" altLang="es-ES" dirty="0" err="1"/>
              <a:t>Technological</a:t>
            </a:r>
            <a:r>
              <a:rPr lang="es-ES" altLang="es-ES" dirty="0"/>
              <a:t> </a:t>
            </a:r>
            <a:r>
              <a:rPr lang="es-ES" altLang="es-ES" dirty="0" err="1"/>
              <a:t>highlights</a:t>
            </a:r>
            <a:r>
              <a:rPr lang="es-ES" altLang="es-ES" dirty="0"/>
              <a:t>: </a:t>
            </a:r>
            <a:r>
              <a:rPr lang="es-ES" altLang="es-ES" dirty="0" err="1"/>
              <a:t>Nacelle</a:t>
            </a:r>
            <a:r>
              <a:rPr lang="es-ES" altLang="es-ES" dirty="0"/>
              <a:t> and </a:t>
            </a:r>
            <a:r>
              <a:rPr lang="es-ES" altLang="es-ES" dirty="0" err="1"/>
              <a:t>Hub</a:t>
            </a:r>
            <a:endParaRPr lang="en-US" alt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3962403" y="1341438"/>
            <a:ext cx="1074821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Georgia" pitchFamily="18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AutoNum type="arabicPeriod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 err="1" smtClean="0">
                <a:solidFill>
                  <a:srgbClr val="595959"/>
                </a:solidFill>
                <a:latin typeface="Tahoma" pitchFamily="34" charset="0"/>
              </a:rPr>
              <a:t>Gearbox</a:t>
            </a:r>
            <a:endParaRPr lang="es-ES_tradnl" altLang="es-ES" sz="1600" b="1" dirty="0">
              <a:solidFill>
                <a:srgbClr val="595959"/>
              </a:solidFill>
              <a:latin typeface="Tahoma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ES_tradnl" altLang="es-ES" b="1" dirty="0" smtClean="0">
              <a:solidFill>
                <a:srgbClr val="595959"/>
              </a:solidFill>
              <a:latin typeface="Tahoma" pitchFamily="34" charset="0"/>
            </a:endParaRPr>
          </a:p>
        </p:txBody>
      </p:sp>
      <p:cxnSp>
        <p:nvCxnSpPr>
          <p:cNvPr id="16" name="91 Conector recto"/>
          <p:cNvCxnSpPr/>
          <p:nvPr/>
        </p:nvCxnSpPr>
        <p:spPr bwMode="auto">
          <a:xfrm>
            <a:off x="6415177" y="1617748"/>
            <a:ext cx="0" cy="2098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94 Conector recto"/>
          <p:cNvCxnSpPr/>
          <p:nvPr/>
        </p:nvCxnSpPr>
        <p:spPr bwMode="auto">
          <a:xfrm>
            <a:off x="5054160" y="1606635"/>
            <a:ext cx="1361017" cy="0"/>
          </a:xfrm>
          <a:prstGeom prst="line">
            <a:avLst/>
          </a:prstGeom>
          <a:ln w="19050">
            <a:solidFill>
              <a:srgbClr val="00B0F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\\192.168.2.15\temporal\AUR\G132_3.3MW_GENERADOR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56" y="981075"/>
            <a:ext cx="8724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  <a:solidFill>
            <a:schemeClr val="bg1"/>
          </a:solidFill>
        </p:spPr>
        <p:txBody>
          <a:bodyPr/>
          <a:lstStyle/>
          <a:p>
            <a:r>
              <a:rPr lang="es-ES" altLang="es-ES" dirty="0" err="1"/>
              <a:t>Technological</a:t>
            </a:r>
            <a:r>
              <a:rPr lang="es-ES" altLang="es-ES" dirty="0"/>
              <a:t> </a:t>
            </a:r>
            <a:r>
              <a:rPr lang="es-ES" altLang="es-ES" dirty="0" err="1"/>
              <a:t>highlights</a:t>
            </a:r>
            <a:r>
              <a:rPr lang="es-ES" altLang="es-ES" dirty="0"/>
              <a:t>: </a:t>
            </a:r>
            <a:r>
              <a:rPr lang="es-ES" altLang="es-ES" dirty="0" err="1"/>
              <a:t>Nacelle</a:t>
            </a:r>
            <a:r>
              <a:rPr lang="es-ES" altLang="es-ES" dirty="0"/>
              <a:t> and </a:t>
            </a:r>
            <a:r>
              <a:rPr lang="es-ES" altLang="es-ES" dirty="0" err="1"/>
              <a:t>Hub</a:t>
            </a:r>
            <a:endParaRPr lang="en-US" alt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149517" y="1341438"/>
            <a:ext cx="139565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Georgia" pitchFamily="18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AutoNum type="arabicPeriod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 err="1" smtClean="0">
                <a:solidFill>
                  <a:srgbClr val="595959"/>
                </a:solidFill>
                <a:latin typeface="Tahoma" pitchFamily="34" charset="0"/>
              </a:rPr>
              <a:t>Generator</a:t>
            </a:r>
            <a:endParaRPr lang="es-ES_tradnl" altLang="es-ES" sz="1600" b="1" dirty="0">
              <a:solidFill>
                <a:srgbClr val="595959"/>
              </a:solidFill>
              <a:latin typeface="Tahoma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ES_tradnl" altLang="es-ES" b="1" dirty="0" smtClean="0">
              <a:solidFill>
                <a:srgbClr val="595959"/>
              </a:solidFill>
              <a:latin typeface="Tahoma" pitchFamily="34" charset="0"/>
            </a:endParaRPr>
          </a:p>
        </p:txBody>
      </p:sp>
      <p:cxnSp>
        <p:nvCxnSpPr>
          <p:cNvPr id="16" name="91 Conector recto"/>
          <p:cNvCxnSpPr/>
          <p:nvPr/>
        </p:nvCxnSpPr>
        <p:spPr bwMode="auto">
          <a:xfrm>
            <a:off x="7923125" y="1617748"/>
            <a:ext cx="0" cy="14462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94 Conector recto"/>
          <p:cNvCxnSpPr/>
          <p:nvPr/>
        </p:nvCxnSpPr>
        <p:spPr bwMode="auto">
          <a:xfrm>
            <a:off x="6562108" y="1606635"/>
            <a:ext cx="1361017" cy="0"/>
          </a:xfrm>
          <a:prstGeom prst="line">
            <a:avLst/>
          </a:prstGeom>
          <a:ln w="19050">
            <a:solidFill>
              <a:srgbClr val="00B0F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\\192.168.2.15\temporal\AUR\G132_3.3MW_ARMARIOS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56" y="981075"/>
            <a:ext cx="8724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  <a:solidFill>
            <a:schemeClr val="bg1"/>
          </a:solidFill>
        </p:spPr>
        <p:txBody>
          <a:bodyPr/>
          <a:lstStyle/>
          <a:p>
            <a:r>
              <a:rPr lang="es-ES" altLang="es-ES" dirty="0" err="1"/>
              <a:t>Technological</a:t>
            </a:r>
            <a:r>
              <a:rPr lang="es-ES" altLang="es-ES" dirty="0"/>
              <a:t> </a:t>
            </a:r>
            <a:r>
              <a:rPr lang="es-ES" altLang="es-ES" dirty="0" err="1"/>
              <a:t>highlights</a:t>
            </a:r>
            <a:r>
              <a:rPr lang="es-ES" altLang="es-ES" dirty="0"/>
              <a:t>: </a:t>
            </a:r>
            <a:r>
              <a:rPr lang="es-ES" altLang="es-ES" dirty="0" err="1"/>
              <a:t>Nacelle</a:t>
            </a:r>
            <a:r>
              <a:rPr lang="es-ES" altLang="es-ES" dirty="0"/>
              <a:t> and </a:t>
            </a:r>
            <a:r>
              <a:rPr lang="es-ES" altLang="es-ES" dirty="0" err="1"/>
              <a:t>Hub</a:t>
            </a:r>
            <a:endParaRPr lang="en-US" alt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149517" y="1341438"/>
            <a:ext cx="1395656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Georgia" pitchFamily="18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AutoNum type="arabicPeriod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 err="1" smtClean="0">
                <a:solidFill>
                  <a:srgbClr val="595959"/>
                </a:solidFill>
                <a:latin typeface="Tahoma" pitchFamily="34" charset="0"/>
              </a:rPr>
              <a:t>Converter</a:t>
            </a:r>
            <a:endParaRPr lang="es-ES_tradnl" altLang="es-ES" sz="1600" b="1" dirty="0">
              <a:solidFill>
                <a:srgbClr val="595959"/>
              </a:solidFill>
              <a:latin typeface="Tahoma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ES_tradnl" altLang="es-ES" b="1" dirty="0" smtClean="0">
              <a:solidFill>
                <a:srgbClr val="595959"/>
              </a:solidFill>
              <a:latin typeface="Tahoma" pitchFamily="34" charset="0"/>
            </a:endParaRPr>
          </a:p>
        </p:txBody>
      </p:sp>
      <p:cxnSp>
        <p:nvCxnSpPr>
          <p:cNvPr id="16" name="91 Conector recto"/>
          <p:cNvCxnSpPr/>
          <p:nvPr/>
        </p:nvCxnSpPr>
        <p:spPr bwMode="auto">
          <a:xfrm>
            <a:off x="8468553" y="1606635"/>
            <a:ext cx="0" cy="21632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94 Conector recto"/>
          <p:cNvCxnSpPr/>
          <p:nvPr/>
        </p:nvCxnSpPr>
        <p:spPr bwMode="auto">
          <a:xfrm>
            <a:off x="6562108" y="1606635"/>
            <a:ext cx="1906445" cy="0"/>
          </a:xfrm>
          <a:prstGeom prst="line">
            <a:avLst/>
          </a:prstGeom>
          <a:ln w="19050">
            <a:solidFill>
              <a:srgbClr val="00B0F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192.168.2.15\temporal\AUR\G132_3.3MW_TRAFO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14" y="981075"/>
            <a:ext cx="87264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754229"/>
            <a:ext cx="8367712" cy="382668"/>
          </a:xfrm>
          <a:solidFill>
            <a:schemeClr val="bg1"/>
          </a:solidFill>
        </p:spPr>
        <p:txBody>
          <a:bodyPr/>
          <a:lstStyle/>
          <a:p>
            <a:r>
              <a:rPr lang="es-ES" altLang="es-ES" dirty="0" err="1"/>
              <a:t>Technological</a:t>
            </a:r>
            <a:r>
              <a:rPr lang="es-ES" altLang="es-ES" dirty="0"/>
              <a:t> </a:t>
            </a:r>
            <a:r>
              <a:rPr lang="es-ES" altLang="es-ES" dirty="0" err="1"/>
              <a:t>highlights</a:t>
            </a:r>
            <a:r>
              <a:rPr lang="es-ES" altLang="es-ES" dirty="0"/>
              <a:t>: </a:t>
            </a:r>
            <a:r>
              <a:rPr lang="es-ES" altLang="es-ES" dirty="0" err="1"/>
              <a:t>Nacelle</a:t>
            </a:r>
            <a:r>
              <a:rPr lang="es-ES" altLang="es-ES" dirty="0"/>
              <a:t> and </a:t>
            </a:r>
            <a:r>
              <a:rPr lang="es-ES" altLang="es-ES" dirty="0" err="1"/>
              <a:t>Hub</a:t>
            </a:r>
            <a:endParaRPr lang="en-US" alt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sp>
        <p:nvSpPr>
          <p:cNvPr id="15" name="1 CuadroTexto"/>
          <p:cNvSpPr txBox="1">
            <a:spLocks noChangeArrowheads="1"/>
          </p:cNvSpPr>
          <p:nvPr/>
        </p:nvSpPr>
        <p:spPr bwMode="auto">
          <a:xfrm>
            <a:off x="5021179" y="1341438"/>
            <a:ext cx="1523994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Georgia" pitchFamily="18" charset="0"/>
              <a:buChar char="–"/>
              <a:defRPr sz="16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AutoNum type="arabicPeriod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 dirty="0" err="1" smtClean="0">
                <a:solidFill>
                  <a:srgbClr val="595959"/>
                </a:solidFill>
                <a:latin typeface="Tahoma" pitchFamily="34" charset="0"/>
              </a:rPr>
              <a:t>Transformer</a:t>
            </a:r>
            <a:endParaRPr lang="es-ES_tradnl" altLang="es-ES" sz="1600" b="1" dirty="0">
              <a:solidFill>
                <a:srgbClr val="595959"/>
              </a:solidFill>
              <a:latin typeface="Tahoma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s-ES_tradnl" altLang="es-ES" b="1" dirty="0" smtClean="0">
              <a:solidFill>
                <a:srgbClr val="595959"/>
              </a:solidFill>
              <a:latin typeface="Tahoma" pitchFamily="34" charset="0"/>
            </a:endParaRPr>
          </a:p>
        </p:txBody>
      </p:sp>
      <p:cxnSp>
        <p:nvCxnSpPr>
          <p:cNvPr id="16" name="91 Conector recto"/>
          <p:cNvCxnSpPr/>
          <p:nvPr/>
        </p:nvCxnSpPr>
        <p:spPr bwMode="auto">
          <a:xfrm>
            <a:off x="9751913" y="1617748"/>
            <a:ext cx="0" cy="18152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94 Conector recto"/>
          <p:cNvCxnSpPr/>
          <p:nvPr/>
        </p:nvCxnSpPr>
        <p:spPr bwMode="auto">
          <a:xfrm>
            <a:off x="6562108" y="1606635"/>
            <a:ext cx="3189805" cy="27190"/>
          </a:xfrm>
          <a:prstGeom prst="line">
            <a:avLst/>
          </a:prstGeom>
          <a:ln w="19050">
            <a:solidFill>
              <a:srgbClr val="00B0F0"/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7" t="18292" r="12039"/>
          <a:stretch/>
        </p:blipFill>
        <p:spPr bwMode="auto">
          <a:xfrm>
            <a:off x="7069873" y="1136897"/>
            <a:ext cx="4594303" cy="47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15 Rectángulo"/>
          <p:cNvSpPr/>
          <p:nvPr/>
        </p:nvSpPr>
        <p:spPr>
          <a:xfrm>
            <a:off x="466251" y="1379876"/>
            <a:ext cx="6296087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AD"/>
                </a:solidFill>
              </a:rPr>
              <a:t>First prototype G132-3.465 MW IIA </a:t>
            </a:r>
            <a:r>
              <a:rPr lang="en-US" dirty="0" smtClean="0"/>
              <a:t>was erected in Alaiz (Spain) during September 2016:</a:t>
            </a:r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curve measurement completed:</a:t>
            </a:r>
          </a:p>
          <a:p>
            <a:pPr lvl="1"/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AEP in line with theoretical values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Loads measurement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765059" y="5370348"/>
            <a:ext cx="1836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G132-3.3 MW T114, Alaiz (Spain)</a:t>
            </a:r>
            <a:r>
              <a:rPr lang="es-ES" alt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4988" y="754229"/>
            <a:ext cx="8367712" cy="382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Prototype – G132-3.465 MW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65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3" y="2147921"/>
            <a:ext cx="1751456" cy="17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09"/>
          <p:cNvSpPr>
            <a:spLocks noChangeArrowheads="1"/>
          </p:cNvSpPr>
          <p:nvPr/>
        </p:nvSpPr>
        <p:spPr bwMode="auto">
          <a:xfrm>
            <a:off x="626461" y="1654458"/>
            <a:ext cx="32989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AutoNum type="arabicPeriod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spc="3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Swept area increase</a:t>
            </a:r>
            <a:endParaRPr lang="es-ES" altLang="es-ES" b="1" spc="3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71 CuadroTexto"/>
          <p:cNvSpPr txBox="1"/>
          <p:nvPr/>
        </p:nvSpPr>
        <p:spPr>
          <a:xfrm>
            <a:off x="2680480" y="2449673"/>
            <a:ext cx="1872208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+34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12" name="Rectangle 109"/>
          <p:cNvSpPr>
            <a:spLocks noChangeArrowheads="1"/>
          </p:cNvSpPr>
          <p:nvPr/>
        </p:nvSpPr>
        <p:spPr bwMode="auto">
          <a:xfrm>
            <a:off x="4090431" y="4252596"/>
            <a:ext cx="38271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AutoNum type="arabicPeriod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spc="300" dirty="0" smtClean="0">
                <a:solidFill>
                  <a:srgbClr val="00B0A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project milestones</a:t>
            </a:r>
            <a:endParaRPr lang="es-ES" altLang="es-ES" b="1" spc="300" dirty="0">
              <a:solidFill>
                <a:srgbClr val="00B0A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45 Conector recto"/>
          <p:cNvCxnSpPr/>
          <p:nvPr/>
        </p:nvCxnSpPr>
        <p:spPr>
          <a:xfrm flipH="1">
            <a:off x="920553" y="5701077"/>
            <a:ext cx="1016142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7 CuadroTexto"/>
          <p:cNvSpPr txBox="1"/>
          <p:nvPr/>
        </p:nvSpPr>
        <p:spPr>
          <a:xfrm>
            <a:off x="2064348" y="4784408"/>
            <a:ext cx="12580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4Q2015</a:t>
            </a:r>
          </a:p>
          <a:p>
            <a:pPr algn="ctr"/>
            <a:r>
              <a:rPr lang="en-US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Official </a:t>
            </a:r>
            <a:r>
              <a:rPr lang="en-US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market launch</a:t>
            </a:r>
            <a:endParaRPr lang="es-ES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49 CuadroTexto"/>
          <p:cNvSpPr txBox="1"/>
          <p:nvPr/>
        </p:nvSpPr>
        <p:spPr>
          <a:xfrm>
            <a:off x="5510007" y="4788279"/>
            <a:ext cx="9683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2Q2016</a:t>
            </a:r>
          </a:p>
          <a:p>
            <a:pPr algn="ctr"/>
            <a:r>
              <a:rPr lang="en-US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Design Certificate</a:t>
            </a:r>
            <a:endParaRPr lang="es-ES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51 CuadroTexto"/>
          <p:cNvSpPr txBox="1"/>
          <p:nvPr/>
        </p:nvSpPr>
        <p:spPr>
          <a:xfrm>
            <a:off x="6867150" y="4788279"/>
            <a:ext cx="9023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3Q2016</a:t>
            </a:r>
          </a:p>
          <a:p>
            <a:pPr algn="ctr"/>
            <a:r>
              <a:rPr lang="en-US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First prototype</a:t>
            </a:r>
            <a:endParaRPr lang="es-ES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55 CuadroTexto"/>
          <p:cNvSpPr txBox="1"/>
          <p:nvPr/>
        </p:nvSpPr>
        <p:spPr>
          <a:xfrm>
            <a:off x="9155051" y="4788655"/>
            <a:ext cx="1478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ES" sz="11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Q2017</a:t>
            </a:r>
          </a:p>
          <a:p>
            <a:pPr algn="ctr"/>
            <a:r>
              <a:rPr lang="en-US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Type Certificate and Serial Production</a:t>
            </a:r>
          </a:p>
        </p:txBody>
      </p:sp>
      <p:sp>
        <p:nvSpPr>
          <p:cNvPr id="21" name="15 Rectángulo"/>
          <p:cNvSpPr/>
          <p:nvPr/>
        </p:nvSpPr>
        <p:spPr>
          <a:xfrm>
            <a:off x="128464" y="6005313"/>
            <a:ext cx="117314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Available in Serial Production from </a:t>
            </a:r>
            <a:r>
              <a:rPr lang="en-US" dirty="0" smtClean="0"/>
              <a:t>Q2 2017</a:t>
            </a:r>
            <a:endParaRPr lang="en-US" dirty="0"/>
          </a:p>
        </p:txBody>
      </p:sp>
      <p:pic>
        <p:nvPicPr>
          <p:cNvPr id="25" name="4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39" y="5388819"/>
            <a:ext cx="219219" cy="288728"/>
          </a:xfrm>
          <a:prstGeom prst="rect">
            <a:avLst/>
          </a:prstGeom>
        </p:spPr>
      </p:pic>
      <p:pic>
        <p:nvPicPr>
          <p:cNvPr id="26" name="4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57" y="5378937"/>
            <a:ext cx="219219" cy="288728"/>
          </a:xfrm>
          <a:prstGeom prst="rect">
            <a:avLst/>
          </a:prstGeom>
        </p:spPr>
      </p:pic>
      <p:pic>
        <p:nvPicPr>
          <p:cNvPr id="27" name="4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7" y="5378937"/>
            <a:ext cx="219219" cy="288728"/>
          </a:xfrm>
          <a:prstGeom prst="rect">
            <a:avLst/>
          </a:prstGeom>
        </p:spPr>
      </p:pic>
      <p:pic>
        <p:nvPicPr>
          <p:cNvPr id="28" name="4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00" y="5383117"/>
            <a:ext cx="219219" cy="288728"/>
          </a:xfrm>
          <a:prstGeom prst="rect">
            <a:avLst/>
          </a:prstGeom>
        </p:spPr>
      </p:pic>
      <p:sp>
        <p:nvSpPr>
          <p:cNvPr id="29" name="72 CuadroTexto"/>
          <p:cNvSpPr txBox="1"/>
          <p:nvPr/>
        </p:nvSpPr>
        <p:spPr>
          <a:xfrm>
            <a:off x="1582134" y="3191073"/>
            <a:ext cx="84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G114</a:t>
            </a:r>
            <a:endParaRPr lang="es-ES" sz="1100" b="1" dirty="0">
              <a:solidFill>
                <a:schemeClr val="bg1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73 CuadroTexto"/>
          <p:cNvSpPr txBox="1"/>
          <p:nvPr/>
        </p:nvSpPr>
        <p:spPr>
          <a:xfrm>
            <a:off x="1582134" y="3566055"/>
            <a:ext cx="84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00B0AD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G132</a:t>
            </a:r>
            <a:endParaRPr lang="es-ES" sz="1100" b="1" dirty="0">
              <a:solidFill>
                <a:srgbClr val="00B0AD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109"/>
          <p:cNvSpPr>
            <a:spLocks noChangeArrowheads="1"/>
          </p:cNvSpPr>
          <p:nvPr/>
        </p:nvSpPr>
        <p:spPr bwMode="auto">
          <a:xfrm>
            <a:off x="5060585" y="1654458"/>
            <a:ext cx="38019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AutoNum type="arabicPeriod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spc="3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AEP increase</a:t>
            </a:r>
            <a:endParaRPr lang="es-ES" altLang="es-ES" b="1" spc="3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34988" y="754229"/>
            <a:ext cx="8367712" cy="382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most profitable product in its segment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04" y="1993012"/>
            <a:ext cx="4447068" cy="217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53" y="1731771"/>
            <a:ext cx="1800000" cy="248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 30</a:t>
            </a:r>
            <a:r>
              <a:rPr lang="en-US" baseline="30000" dirty="0" smtClean="0"/>
              <a:t>th</a:t>
            </a:r>
            <a:r>
              <a:rPr lang="en-US" noProof="0" dirty="0" smtClean="0"/>
              <a:t> 2017</a:t>
            </a:r>
            <a:endParaRPr lang="en-US" noProof="0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59580" y="785813"/>
            <a:ext cx="2747962" cy="26431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Contact</a:t>
            </a:r>
          </a:p>
          <a:p>
            <a:pPr lvl="1"/>
            <a:r>
              <a:rPr lang="en-US" sz="1400" b="1" dirty="0" smtClean="0"/>
              <a:t>Warwick David Heaney</a:t>
            </a:r>
            <a:endParaRPr lang="en-US" sz="1400" dirty="0"/>
          </a:p>
          <a:p>
            <a:pPr lvl="1"/>
            <a:r>
              <a:rPr lang="en-US" sz="1400" dirty="0" smtClean="0"/>
              <a:t>Technology Director</a:t>
            </a:r>
            <a:endParaRPr lang="en-US" sz="1400" dirty="0"/>
          </a:p>
          <a:p>
            <a:pPr lvl="2"/>
            <a:endParaRPr lang="en-US" sz="1400" dirty="0"/>
          </a:p>
          <a:p>
            <a:pPr lvl="2" defTabSz="631825"/>
            <a:r>
              <a:rPr lang="en-US" sz="1400" dirty="0"/>
              <a:t>Phone: +55 (11) 3096-4444 </a:t>
            </a:r>
            <a:endParaRPr lang="en-US" sz="1400" dirty="0" smtClean="0"/>
          </a:p>
          <a:p>
            <a:pPr lvl="2" defTabSz="631825"/>
            <a:r>
              <a:rPr lang="en-US" sz="1400" dirty="0" smtClean="0"/>
              <a:t>Ext</a:t>
            </a:r>
            <a:r>
              <a:rPr lang="en-US" sz="1400" dirty="0"/>
              <a:t>.: </a:t>
            </a:r>
            <a:r>
              <a:rPr lang="en-US" sz="1400" dirty="0" smtClean="0"/>
              <a:t>33278</a:t>
            </a:r>
            <a:endParaRPr lang="en-US" sz="1400" dirty="0"/>
          </a:p>
          <a:p>
            <a:pPr lvl="2"/>
            <a:r>
              <a:rPr lang="en-US" sz="1400" dirty="0" smtClean="0"/>
              <a:t>wdheaney@gamesacorp.com</a:t>
            </a:r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00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/>
              <a:t>Company Profile</a:t>
            </a:r>
            <a:br>
              <a:rPr lang="en-US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13-filtere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5201" y="0"/>
            <a:ext cx="611324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14-filtere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863" y="-5352"/>
            <a:ext cx="6112962" cy="6868704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Shape 574"/>
          <p:cNvSpPr/>
          <p:nvPr/>
        </p:nvSpPr>
        <p:spPr>
          <a:xfrm>
            <a:off x="-17435" y="2212151"/>
            <a:ext cx="12226871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6000">
                <a:solidFill>
                  <a:srgbClr val="FFFFFF"/>
                </a:solidFill>
              </a:defRPr>
            </a:pPr>
            <a:r>
              <a:rPr dirty="0"/>
              <a:t>Gamesa and</a:t>
            </a:r>
          </a:p>
          <a:p>
            <a:pPr algn="ctr">
              <a:lnSpc>
                <a:spcPct val="90000"/>
              </a:lnSpc>
              <a:defRPr sz="6000">
                <a:solidFill>
                  <a:srgbClr val="FFFFFF"/>
                </a:solidFill>
              </a:defRPr>
            </a:pPr>
            <a:r>
              <a:rPr dirty="0"/>
              <a:t>Siemens Wind </a:t>
            </a:r>
            <a:r>
              <a:rPr lang="de-DE" dirty="0" smtClean="0"/>
              <a:t>P</a:t>
            </a:r>
            <a:r>
              <a:rPr dirty="0" smtClean="0"/>
              <a:t>ower</a:t>
            </a:r>
            <a:endParaRPr dirty="0"/>
          </a:p>
          <a:p>
            <a:pPr algn="ctr">
              <a:lnSpc>
                <a:spcPct val="90000"/>
              </a:lnSpc>
              <a:defRPr sz="6000">
                <a:solidFill>
                  <a:srgbClr val="FFFFFF"/>
                </a:solidFill>
              </a:defRPr>
            </a:pPr>
            <a:r>
              <a:rPr dirty="0"/>
              <a:t>join forces</a:t>
            </a:r>
          </a:p>
        </p:txBody>
      </p:sp>
    </p:spTree>
    <p:extLst>
      <p:ext uri="{BB962C8B-B14F-4D97-AF65-F5344CB8AC3E}">
        <p14:creationId xmlns:p14="http://schemas.microsoft.com/office/powerpoint/2010/main" val="2970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95765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Placeholder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217" r="37434" b="1211"/>
          <a:stretch/>
        </p:blipFill>
        <p:spPr>
          <a:xfrm>
            <a:off x="-1" y="0"/>
            <a:ext cx="12368697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4987" y="332656"/>
            <a:ext cx="11657013" cy="58353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does this mean for our customers and suppliers?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83627" y="1640358"/>
            <a:ext cx="6188437" cy="4452938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Stronger business partner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New opportunities for collaboration and partnership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broadest product portfolio in the market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World class technology to further lower energy costs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91622"/>
            <a:ext cx="12192000" cy="52785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26301" b="6343"/>
          <a:stretch/>
        </p:blipFill>
        <p:spPr bwMode="auto">
          <a:xfrm>
            <a:off x="1678637" y="959859"/>
            <a:ext cx="8643654" cy="51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642"/>
          <p:cNvSpPr>
            <a:spLocks noGrp="1"/>
          </p:cNvSpPr>
          <p:nvPr/>
        </p:nvSpPr>
        <p:spPr>
          <a:xfrm>
            <a:off x="505540" y="556972"/>
            <a:ext cx="8367711" cy="334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A broad and versatile </a:t>
            </a:r>
            <a:r>
              <a:rPr lang="en-US" dirty="0" smtClean="0"/>
              <a:t>Product Portfolio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74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G_Graphics_Map_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" y="-623"/>
            <a:ext cx="12190892" cy="6858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J:\Communication\Digital Communication\Day-one and merger\Overall strategy\Assets\Country map\maps V.2\SG_Graphics_Map-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" y="24702"/>
            <a:ext cx="12192000" cy="68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642"/>
          <p:cNvSpPr txBox="1">
            <a:spLocks/>
          </p:cNvSpPr>
          <p:nvPr/>
        </p:nvSpPr>
        <p:spPr>
          <a:xfrm>
            <a:off x="753352" y="712720"/>
            <a:ext cx="10192152" cy="4164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Products and technology in 90+ countries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/>
          <a:stretch/>
        </p:blipFill>
        <p:spPr bwMode="auto">
          <a:xfrm>
            <a:off x="3371126" y="2530996"/>
            <a:ext cx="166255" cy="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13496"/>
          <a:stretch/>
        </p:blipFill>
        <p:spPr bwMode="auto">
          <a:xfrm>
            <a:off x="3157538" y="2994571"/>
            <a:ext cx="90488" cy="1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4988" y="336551"/>
            <a:ext cx="8367712" cy="180000"/>
          </a:xfrm>
        </p:spPr>
        <p:txBody>
          <a:bodyPr/>
          <a:lstStyle/>
          <a:p>
            <a:r>
              <a:rPr lang="es-ES_tradnl" dirty="0" err="1" smtClean="0"/>
              <a:t>Brazil</a:t>
            </a:r>
            <a:r>
              <a:rPr lang="es-ES_tradnl" dirty="0" smtClean="0"/>
              <a:t> Wind Power 2017</a:t>
            </a:r>
            <a:endParaRPr lang="en-US" noProof="0" dirty="0"/>
          </a:p>
        </p:txBody>
      </p:sp>
      <p:sp>
        <p:nvSpPr>
          <p:cNvPr id="9" name="Shape 642"/>
          <p:cNvSpPr txBox="1">
            <a:spLocks/>
          </p:cNvSpPr>
          <p:nvPr/>
        </p:nvSpPr>
        <p:spPr>
          <a:xfrm>
            <a:off x="753352" y="1131930"/>
            <a:ext cx="10192152" cy="4164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Installed capacity 75 GW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902299"/>
            <a:ext cx="10871566" cy="159698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Technological Solutions for Brazil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Presales,  </a:t>
            </a:r>
            <a:r>
              <a:rPr lang="en-US" dirty="0" err="1"/>
              <a:t>julho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8171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31988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24680" y="260648"/>
            <a:ext cx="12385376" cy="5920011"/>
            <a:chOff x="-24680" y="260648"/>
            <a:chExt cx="12385376" cy="592001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97" t="18292" r="12039"/>
            <a:stretch/>
          </p:blipFill>
          <p:spPr bwMode="auto">
            <a:xfrm>
              <a:off x="-24680" y="260648"/>
              <a:ext cx="5690641" cy="5920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3797930" y="1772816"/>
              <a:ext cx="8562766" cy="1008112"/>
            </a:xfrm>
            <a:prstGeom prst="rect">
              <a:avLst/>
            </a:prstGeom>
            <a:solidFill>
              <a:srgbClr val="3C3C3C"/>
            </a:solidFill>
            <a:ln w="57150">
              <a:solidFill>
                <a:schemeClr val="bg1"/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48640" tIns="91440" rIns="0" bIns="91440" anchor="ctr">
              <a:noAutofit/>
            </a:bodyPr>
            <a:lstStyle>
              <a:lvl1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0" algn="l" defTabSz="9144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1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/>
              <a:r>
                <a:rPr lang="es-ES_tradnl" sz="4400" dirty="0" smtClean="0">
                  <a:solidFill>
                    <a:schemeClr val="bg1"/>
                  </a:solidFill>
                </a:rPr>
                <a:t>G114-2.0/2.1 </a:t>
              </a:r>
              <a:r>
                <a:rPr lang="es-ES_tradnl" sz="4400" dirty="0">
                  <a:solidFill>
                    <a:schemeClr val="bg1"/>
                  </a:solidFill>
                </a:rPr>
                <a:t>MW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2250" y="6303053"/>
            <a:ext cx="280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accent1"/>
                </a:solidFill>
              </a:rPr>
              <a:t>© Siemens </a:t>
            </a:r>
            <a:r>
              <a:rPr lang="en-US" sz="950" b="1" dirty="0">
                <a:solidFill>
                  <a:schemeClr val="accent1"/>
                </a:solidFill>
              </a:rPr>
              <a:t>Gamesa Renewable </a:t>
            </a:r>
            <a:r>
              <a:rPr lang="en-US" sz="950" b="1" dirty="0" smtClean="0">
                <a:solidFill>
                  <a:schemeClr val="accent1"/>
                </a:solidFill>
              </a:rPr>
              <a:t>Energy</a:t>
            </a:r>
            <a:endParaRPr lang="en-US" sz="95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70327_SG_Presentation_LegalName">
  <a:themeElements>
    <a:clrScheme name="SG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G_Presentation_LegalName" id="{268A7F69-4673-4483-B530-91DF76377E7F}" vid="{E57D6AE2-5368-4C24-A242-EC3D3B0F5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A5F991AE4444D905F56C86A6B804F" ma:contentTypeVersion="0" ma:contentTypeDescription="Create a new document." ma:contentTypeScope="" ma:versionID="3c5f6c2c3e91aecb6cf5d8fc528001b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p4ppTags>
  <Name>Two columns</Name>
  <PpLayout>29</PpLayout>
  <Index>12</Index>
</p4ppTags>
</file>

<file path=customXml/itemProps1.xml><?xml version="1.0" encoding="utf-8"?>
<ds:datastoreItem xmlns:ds="http://schemas.openxmlformats.org/officeDocument/2006/customXml" ds:itemID="{3E61303A-EDED-4E6E-A908-43B1AC06C6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9C80F-AE7D-4522-9918-0088ABC37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3997D8-3F5B-4A39-AAB1-919678F3FDA1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5222DE1-55F0-45F9-946F-55F0CA60401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170327_SG_Presentation_LegalName</Template>
  <TotalTime>4769</TotalTime>
  <Words>1006</Words>
  <Application>Microsoft Office PowerPoint</Application>
  <PresentationFormat>Custom</PresentationFormat>
  <Paragraphs>203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170327_SG_Presentation_LegalName</vt:lpstr>
      <vt:lpstr>think-cell Slide</vt:lpstr>
      <vt:lpstr>Siemens Gamesa Renewable Energy The best technology for your wind projects in Brazil</vt:lpstr>
      <vt:lpstr>Content</vt:lpstr>
      <vt:lpstr>1. Company Profile </vt:lpstr>
      <vt:lpstr>PowerPoint Presentation</vt:lpstr>
      <vt:lpstr>What does this mean for our customers and suppliers?</vt:lpstr>
      <vt:lpstr>PowerPoint Presentation</vt:lpstr>
      <vt:lpstr>PowerPoint Presentation</vt:lpstr>
      <vt:lpstr>2. Technological Solutions for Brazil</vt:lpstr>
      <vt:lpstr>PowerPoint Presentation</vt:lpstr>
      <vt:lpstr>PowerPoint Presentation</vt:lpstr>
      <vt:lpstr>G114-2.0/2.1 MW</vt:lpstr>
      <vt:lpstr>PowerPoint Presentation</vt:lpstr>
      <vt:lpstr>G114-2.5/2.625 MW</vt:lpstr>
      <vt:lpstr>PowerPoint Presentation</vt:lpstr>
      <vt:lpstr>G114-2.5/2.625 MW</vt:lpstr>
      <vt:lpstr>PowerPoint Presentation</vt:lpstr>
      <vt:lpstr>PowerPoint Presentation</vt:lpstr>
      <vt:lpstr>PowerPoint Presentation</vt:lpstr>
      <vt:lpstr>G132-3.3/3.465 MW</vt:lpstr>
      <vt:lpstr>Technological highlights: Nacelle and Hub</vt:lpstr>
      <vt:lpstr>Technological highlights: Nacelle and Hub</vt:lpstr>
      <vt:lpstr>Technological highlights: Nacelle and Hub</vt:lpstr>
      <vt:lpstr>Technological highlights: Nacelle and Hub</vt:lpstr>
      <vt:lpstr>Technological highlights: Nacelle and Hub</vt:lpstr>
      <vt:lpstr>Technological highlights: Nacelle and Hub</vt:lpstr>
      <vt:lpstr>PowerPoint Presentation</vt:lpstr>
      <vt:lpstr>PowerPoint Presentation</vt:lpstr>
      <vt:lpstr>Thank you.</vt:lpstr>
    </vt:vector>
  </TitlesOfParts>
  <Company>GAMESA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Arial Regular 40 pt</dc:title>
  <dc:creator>GUTIERREZ MOTTA, JULIANA</dc:creator>
  <cp:lastModifiedBy>HEANEY, WARWICK DAVID</cp:lastModifiedBy>
  <cp:revision>267</cp:revision>
  <cp:lastPrinted>2017-04-24T20:54:03Z</cp:lastPrinted>
  <dcterms:created xsi:type="dcterms:W3CDTF">2017-04-07T11:40:58Z</dcterms:created>
  <dcterms:modified xsi:type="dcterms:W3CDTF">2017-08-29T17:03:30Z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0x010100BCCA5F991AE4444D905F56C86A6B804F</vt:lpwstr>
  </property>
</Properties>
</file>